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7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AD8C"/>
    <a:srgbClr val="CEAD88"/>
    <a:srgbClr val="D3B595"/>
    <a:srgbClr val="FFD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Division des emplois par secteur économique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Secteur primaire</c:v>
                </c:pt>
                <c:pt idx="1">
                  <c:v>Secteur secondaire</c:v>
                </c:pt>
                <c:pt idx="2">
                  <c:v>Secteur tertiaire</c:v>
                </c:pt>
                <c:pt idx="3">
                  <c:v>Secteur quaternaire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20</c:v>
                </c:pt>
                <c:pt idx="2">
                  <c:v>40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gEXpuKi4Uw" TargetMode="External"/><Relationship Id="rId2" Type="http://schemas.openxmlformats.org/officeDocument/2006/relationships/hyperlink" Target="https://www.youtube.com/watch?v=0i70ZUMz-2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vJRDpTUIrJI" TargetMode="External"/><Relationship Id="rId4" Type="http://schemas.openxmlformats.org/officeDocument/2006/relationships/hyperlink" Target="https://www.youtube.com/watch?v=LjVbYES3yg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Préparer</a:t>
            </a:r>
            <a:r>
              <a:rPr lang="en-US" dirty="0" smtClean="0"/>
              <a:t> </a:t>
            </a:r>
            <a:r>
              <a:rPr lang="en-US" dirty="0" err="1" smtClean="0"/>
              <a:t>l’avenir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Sciences </a:t>
            </a:r>
            <a:r>
              <a:rPr lang="en-US" dirty="0" err="1" smtClean="0"/>
              <a:t>Humaines</a:t>
            </a:r>
            <a:r>
              <a:rPr lang="en-US" dirty="0" smtClean="0"/>
              <a:t>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65591"/>
            <a:ext cx="86868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Pays non-</a:t>
            </a:r>
            <a:r>
              <a:rPr lang="en-US" sz="2800" dirty="0" err="1" smtClean="0"/>
              <a:t>industrialisé</a:t>
            </a:r>
            <a:r>
              <a:rPr lang="en-US" sz="2800" dirty="0" smtClean="0"/>
              <a:t> / </a:t>
            </a:r>
            <a:br>
              <a:rPr lang="en-US" sz="2800" dirty="0" smtClean="0"/>
            </a:br>
            <a:r>
              <a:rPr lang="en-US" sz="2800" dirty="0" smtClean="0"/>
              <a:t>pays qui </a:t>
            </a:r>
            <a:r>
              <a:rPr lang="en-US" sz="2800" dirty="0" err="1" smtClean="0"/>
              <a:t>devient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industrialisé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vie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élévé</a:t>
            </a:r>
            <a:r>
              <a:rPr lang="en-US" dirty="0" smtClean="0"/>
              <a:t> pour la </a:t>
            </a:r>
            <a:r>
              <a:rPr lang="en-US" dirty="0" err="1" smtClean="0"/>
              <a:t>plupart</a:t>
            </a:r>
            <a:r>
              <a:rPr lang="en-US" dirty="0" smtClean="0"/>
              <a:t> des habitants.</a:t>
            </a:r>
          </a:p>
          <a:p>
            <a:endParaRPr lang="en-US" dirty="0" smtClean="0"/>
          </a:p>
          <a:p>
            <a:r>
              <a:rPr lang="en-US" dirty="0" smtClean="0"/>
              <a:t>Les industries des mines et </a:t>
            </a:r>
            <a:r>
              <a:rPr lang="en-US" dirty="0" err="1" smtClean="0"/>
              <a:t>manufacturière</a:t>
            </a:r>
            <a:r>
              <a:rPr lang="en-US" dirty="0" smtClean="0"/>
              <a:t> existent de plus en plus.</a:t>
            </a:r>
          </a:p>
          <a:p>
            <a:endParaRPr lang="en-US" dirty="0" smtClean="0"/>
          </a:p>
          <a:p>
            <a:r>
              <a:rPr lang="en-US" dirty="0" smtClean="0"/>
              <a:t>Agriculture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important encore.</a:t>
            </a:r>
          </a:p>
          <a:p>
            <a:endParaRPr lang="en-US" dirty="0" smtClean="0"/>
          </a:p>
          <a:p>
            <a:r>
              <a:rPr lang="en-US" dirty="0" err="1" smtClean="0"/>
              <a:t>Exemples</a:t>
            </a:r>
            <a:r>
              <a:rPr lang="en-US" dirty="0" smtClean="0"/>
              <a:t> : la </a:t>
            </a:r>
            <a:r>
              <a:rPr lang="en-US" dirty="0" err="1" smtClean="0"/>
              <a:t>Russie</a:t>
            </a:r>
            <a:r>
              <a:rPr lang="en-US" dirty="0" smtClean="0"/>
              <a:t>, le Chine, le </a:t>
            </a:r>
            <a:r>
              <a:rPr lang="en-US" dirty="0" err="1" smtClean="0"/>
              <a:t>Kazakstan</a:t>
            </a:r>
            <a:r>
              <a:rPr lang="en-US" dirty="0" smtClean="0"/>
              <a:t>, la </a:t>
            </a:r>
            <a:r>
              <a:rPr lang="en-US" dirty="0" err="1" smtClean="0"/>
              <a:t>Colombie</a:t>
            </a:r>
            <a:r>
              <a:rPr lang="en-US" dirty="0" smtClean="0"/>
              <a:t>, </a:t>
            </a:r>
            <a:r>
              <a:rPr lang="en-US" dirty="0" err="1" smtClean="0"/>
              <a:t>l’Équateur</a:t>
            </a:r>
            <a:r>
              <a:rPr lang="en-US" dirty="0" smtClean="0"/>
              <a:t>, le </a:t>
            </a:r>
            <a:r>
              <a:rPr lang="en-US" dirty="0" err="1" smtClean="0"/>
              <a:t>Péru</a:t>
            </a:r>
            <a:r>
              <a:rPr lang="en-US" dirty="0" smtClean="0"/>
              <a:t>, la </a:t>
            </a:r>
            <a:r>
              <a:rPr lang="en-US" dirty="0" err="1" smtClean="0"/>
              <a:t>Papouasie</a:t>
            </a:r>
            <a:r>
              <a:rPr lang="en-US" dirty="0" smtClean="0"/>
              <a:t>-Nouvelle-</a:t>
            </a:r>
            <a:r>
              <a:rPr lang="en-US" dirty="0" err="1" smtClean="0"/>
              <a:t>Guinée</a:t>
            </a:r>
            <a:r>
              <a:rPr lang="en-US" dirty="0" smtClean="0"/>
              <a:t>… etc…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L’économie</a:t>
            </a:r>
            <a:r>
              <a:rPr lang="en-US" dirty="0" smtClean="0"/>
              <a:t> </a:t>
            </a:r>
            <a:r>
              <a:rPr lang="en-US" dirty="0" err="1" smtClean="0"/>
              <a:t>agricole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niveau</a:t>
            </a:r>
            <a:r>
              <a:rPr lang="en-US" dirty="0" smtClean="0"/>
              <a:t> de vie de la </a:t>
            </a:r>
            <a:r>
              <a:rPr lang="en-US" dirty="0" err="1" smtClean="0"/>
              <a:t>plupart</a:t>
            </a:r>
            <a:r>
              <a:rPr lang="en-US" dirty="0" smtClean="0"/>
              <a:t> des habitants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élevé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L’agriculture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l’industrie</a:t>
            </a:r>
            <a:r>
              <a:rPr lang="en-US" dirty="0" smtClean="0"/>
              <a:t> </a:t>
            </a:r>
            <a:r>
              <a:rPr lang="en-US" dirty="0" err="1" smtClean="0"/>
              <a:t>locaux</a:t>
            </a:r>
            <a:r>
              <a:rPr lang="en-US" dirty="0" smtClean="0"/>
              <a:t> et le plus important.</a:t>
            </a:r>
          </a:p>
          <a:p>
            <a:endParaRPr lang="en-US" dirty="0" smtClean="0"/>
          </a:p>
          <a:p>
            <a:r>
              <a:rPr lang="en-US" dirty="0" err="1" smtClean="0"/>
              <a:t>L’industrie</a:t>
            </a:r>
            <a:r>
              <a:rPr lang="en-US" dirty="0" smtClean="0"/>
              <a:t> </a:t>
            </a:r>
            <a:r>
              <a:rPr lang="en-US" dirty="0" err="1" smtClean="0"/>
              <a:t>minière</a:t>
            </a:r>
            <a:r>
              <a:rPr lang="en-US" dirty="0" smtClean="0"/>
              <a:t> et </a:t>
            </a:r>
            <a:r>
              <a:rPr lang="en-US" dirty="0" err="1" smtClean="0"/>
              <a:t>manufacturière</a:t>
            </a:r>
            <a:r>
              <a:rPr lang="en-US" dirty="0" smtClean="0"/>
              <a:t> existent </a:t>
            </a:r>
            <a:r>
              <a:rPr lang="en-US" dirty="0" err="1" smtClean="0"/>
              <a:t>parfois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rarement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Exemples</a:t>
            </a:r>
            <a:r>
              <a:rPr lang="en-US" dirty="0" smtClean="0"/>
              <a:t> : </a:t>
            </a:r>
            <a:r>
              <a:rPr lang="en-US" dirty="0" err="1" smtClean="0"/>
              <a:t>l’Ukraine</a:t>
            </a:r>
            <a:r>
              <a:rPr lang="en-US" dirty="0" smtClean="0"/>
              <a:t>, le </a:t>
            </a:r>
            <a:r>
              <a:rPr lang="en-US" dirty="0" err="1" smtClean="0"/>
              <a:t>Mongolie</a:t>
            </a:r>
            <a:r>
              <a:rPr lang="en-US" dirty="0" smtClean="0"/>
              <a:t>, </a:t>
            </a:r>
            <a:r>
              <a:rPr lang="en-US" dirty="0" err="1" smtClean="0"/>
              <a:t>l’Inde</a:t>
            </a:r>
            <a:r>
              <a:rPr lang="en-US" dirty="0" smtClean="0"/>
              <a:t>, le Madagascar, le </a:t>
            </a:r>
            <a:r>
              <a:rPr lang="en-US" dirty="0" err="1" smtClean="0"/>
              <a:t>République</a:t>
            </a:r>
            <a:r>
              <a:rPr lang="en-US" dirty="0" smtClean="0"/>
              <a:t> </a:t>
            </a:r>
            <a:r>
              <a:rPr lang="en-US" dirty="0" err="1" smtClean="0"/>
              <a:t>Démocratique</a:t>
            </a:r>
            <a:r>
              <a:rPr lang="en-US" dirty="0" smtClean="0"/>
              <a:t> du Congo, </a:t>
            </a:r>
            <a:r>
              <a:rPr lang="en-US" dirty="0" err="1" smtClean="0"/>
              <a:t>l’Indonésie</a:t>
            </a:r>
            <a:r>
              <a:rPr lang="en-US" dirty="0" smtClean="0"/>
              <a:t>, </a:t>
            </a:r>
            <a:r>
              <a:rPr lang="en-US" dirty="0" err="1" smtClean="0"/>
              <a:t>l’Ethiopie</a:t>
            </a:r>
            <a:r>
              <a:rPr lang="en-US" dirty="0" smtClean="0"/>
              <a:t>… etc…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Activité</a:t>
            </a:r>
            <a:r>
              <a:rPr lang="en-CA" dirty="0" smtClean="0"/>
              <a:t> de </a:t>
            </a:r>
            <a:r>
              <a:rPr lang="en-CA" dirty="0" err="1" smtClean="0"/>
              <a:t>compréhension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648200" cy="4724400"/>
          </a:xfrm>
        </p:spPr>
        <p:txBody>
          <a:bodyPr/>
          <a:lstStyle/>
          <a:p>
            <a:r>
              <a:rPr lang="en-CA" dirty="0" smtClean="0"/>
              <a:t>Page 64 du </a:t>
            </a:r>
            <a:r>
              <a:rPr lang="en-CA" dirty="0" err="1" smtClean="0"/>
              <a:t>texte</a:t>
            </a:r>
            <a:endParaRPr lang="en-CA" dirty="0" smtClean="0"/>
          </a:p>
          <a:p>
            <a:pPr lvl="1"/>
            <a:r>
              <a:rPr lang="en-CA" dirty="0" err="1" smtClean="0"/>
              <a:t>Examinez</a:t>
            </a:r>
            <a:r>
              <a:rPr lang="en-CA" dirty="0" smtClean="0"/>
              <a:t> </a:t>
            </a:r>
            <a:r>
              <a:rPr lang="en-CA" dirty="0" err="1" smtClean="0"/>
              <a:t>attentivement</a:t>
            </a:r>
            <a:r>
              <a:rPr lang="en-CA" dirty="0" smtClean="0"/>
              <a:t> les </a:t>
            </a:r>
            <a:r>
              <a:rPr lang="en-CA" dirty="0" err="1" smtClean="0"/>
              <a:t>informations</a:t>
            </a:r>
            <a:r>
              <a:rPr lang="en-CA" dirty="0" smtClean="0"/>
              <a:t> </a:t>
            </a:r>
            <a:r>
              <a:rPr lang="en-CA" dirty="0" err="1" smtClean="0"/>
              <a:t>données</a:t>
            </a:r>
            <a:r>
              <a:rPr lang="en-CA" dirty="0" smtClean="0"/>
              <a:t>.</a:t>
            </a:r>
            <a:endParaRPr lang="en-CA" dirty="0"/>
          </a:p>
          <a:p>
            <a:pPr lvl="1"/>
            <a:r>
              <a:rPr lang="en-CA" dirty="0" err="1" smtClean="0"/>
              <a:t>Répondez</a:t>
            </a:r>
            <a:r>
              <a:rPr lang="en-CA" dirty="0" smtClean="0"/>
              <a:t> à </a:t>
            </a:r>
            <a:r>
              <a:rPr lang="en-CA" dirty="0" err="1" smtClean="0"/>
              <a:t>chaque</a:t>
            </a:r>
            <a:r>
              <a:rPr lang="en-CA" dirty="0" smtClean="0"/>
              <a:t> question (1, 2, &amp; 3).</a:t>
            </a:r>
          </a:p>
          <a:p>
            <a:pPr lvl="1"/>
            <a:r>
              <a:rPr lang="en-CA" dirty="0" err="1" smtClean="0"/>
              <a:t>N’oubliez</a:t>
            </a:r>
            <a:r>
              <a:rPr lang="en-CA" dirty="0" smtClean="0"/>
              <a:t> pas les </a:t>
            </a:r>
            <a:r>
              <a:rPr lang="en-CA" dirty="0" err="1" smtClean="0"/>
              <a:t>infos</a:t>
            </a:r>
            <a:r>
              <a:rPr lang="en-CA" dirty="0" smtClean="0"/>
              <a:t> au </a:t>
            </a:r>
            <a:r>
              <a:rPr lang="en-CA" dirty="0" err="1" smtClean="0"/>
              <a:t>sujet</a:t>
            </a:r>
            <a:r>
              <a:rPr lang="en-CA" dirty="0" smtClean="0"/>
              <a:t> des </a:t>
            </a:r>
            <a:r>
              <a:rPr lang="en-CA" dirty="0" err="1" smtClean="0"/>
              <a:t>diagrammes</a:t>
            </a:r>
            <a:r>
              <a:rPr lang="en-CA" dirty="0" smtClean="0"/>
              <a:t>.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r>
              <a:rPr lang="en-CA" dirty="0" smtClean="0"/>
              <a:t>  </a:t>
            </a:r>
          </a:p>
          <a:p>
            <a:r>
              <a:rPr lang="en-CA" dirty="0" err="1" smtClean="0"/>
              <a:t>Tendance</a:t>
            </a:r>
            <a:r>
              <a:rPr lang="en-CA" dirty="0" smtClean="0"/>
              <a:t> = “trends”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62650" y="1639642"/>
            <a:ext cx="0" cy="232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62650" y="3959762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16396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8020050" y="39533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6305550" y="2359562"/>
            <a:ext cx="266700" cy="1593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800849" y="1902363"/>
            <a:ext cx="247649" cy="2050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7277102" y="3121562"/>
            <a:ext cx="266700" cy="831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6743700" y="1410677"/>
            <a:ext cx="723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Titre</a:t>
            </a:r>
            <a:endParaRPr lang="en-CA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048498" y="4322690"/>
            <a:ext cx="0" cy="2154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38900" y="4648200"/>
            <a:ext cx="1181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91302" y="432544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7174172" y="431903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866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secteurs</a:t>
            </a:r>
            <a:r>
              <a:rPr lang="en-US" dirty="0" smtClean="0"/>
              <a:t> </a:t>
            </a:r>
            <a:r>
              <a:rPr lang="en-US" dirty="0" err="1" smtClean="0"/>
              <a:t>économiques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554162"/>
            <a:ext cx="39624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primaire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secondaire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tertiaire</a:t>
            </a:r>
            <a:endParaRPr lang="en-US" dirty="0"/>
          </a:p>
        </p:txBody>
      </p:sp>
      <p:pic>
        <p:nvPicPr>
          <p:cNvPr id="1026" name="Picture 2" descr="http://www.businessink.com.au/img/story_story/308xc188/iStock_000008864284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2286000" cy="1395351"/>
          </a:xfrm>
          <a:prstGeom prst="rect">
            <a:avLst/>
          </a:prstGeom>
          <a:noFill/>
        </p:spPr>
      </p:pic>
      <p:pic>
        <p:nvPicPr>
          <p:cNvPr id="1028" name="Picture 4" descr="http://www.dpi.nsw.gov.au/__data/assets/image/0011/466526/daity-padd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95400"/>
            <a:ext cx="2125302" cy="1385698"/>
          </a:xfrm>
          <a:prstGeom prst="rect">
            <a:avLst/>
          </a:prstGeom>
          <a:noFill/>
        </p:spPr>
      </p:pic>
      <p:pic>
        <p:nvPicPr>
          <p:cNvPr id="1034" name="Picture 10" descr="http://graphics8.nytimes.com/images/2009/01/22/opinion/22bank.4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1" y="4953000"/>
            <a:ext cx="2251468" cy="1552575"/>
          </a:xfrm>
          <a:prstGeom prst="rect">
            <a:avLst/>
          </a:prstGeom>
          <a:noFill/>
        </p:spPr>
      </p:pic>
      <p:pic>
        <p:nvPicPr>
          <p:cNvPr id="1036" name="Picture 12" descr="http://blog.latterdaylearning.org/wp-content/uploads/2013/04/importance_of_education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876800"/>
            <a:ext cx="2151170" cy="1676400"/>
          </a:xfrm>
          <a:prstGeom prst="rect">
            <a:avLst/>
          </a:prstGeom>
          <a:noFill/>
        </p:spPr>
      </p:pic>
      <p:pic>
        <p:nvPicPr>
          <p:cNvPr id="1038" name="Picture 14" descr="http://www.fpinnovations.ca/ResearchProgram/PublishingImages/visuels_interieurs_programmes/visuel_programs_secondary_wood_produc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124200"/>
            <a:ext cx="3003550" cy="1257300"/>
          </a:xfrm>
          <a:prstGeom prst="rect">
            <a:avLst/>
          </a:prstGeom>
          <a:noFill/>
        </p:spPr>
      </p:pic>
      <p:pic>
        <p:nvPicPr>
          <p:cNvPr id="1040" name="Picture 16" descr="http://upload.wikimedia.org/wikipedia/commons/7/71/Anadama_bread_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048000"/>
            <a:ext cx="1943100" cy="1295400"/>
          </a:xfrm>
          <a:prstGeom prst="rect">
            <a:avLst/>
          </a:prstGeom>
          <a:noFill/>
        </p:spPr>
      </p:pic>
      <p:sp>
        <p:nvSpPr>
          <p:cNvPr id="1090" name="SMARTInkShape-309"/>
          <p:cNvSpPr/>
          <p:nvPr/>
        </p:nvSpPr>
        <p:spPr>
          <a:xfrm>
            <a:off x="1312664" y="1073428"/>
            <a:ext cx="5098852" cy="96362"/>
          </a:xfrm>
          <a:custGeom>
            <a:avLst/>
            <a:gdLst/>
            <a:ahLst/>
            <a:cxnLst/>
            <a:rect l="0" t="0" r="0" b="0"/>
            <a:pathLst>
              <a:path w="5098852" h="96362">
                <a:moveTo>
                  <a:pt x="5098851" y="42783"/>
                </a:moveTo>
                <a:lnTo>
                  <a:pt x="5057376" y="42783"/>
                </a:lnTo>
                <a:lnTo>
                  <a:pt x="5019111" y="42783"/>
                </a:lnTo>
                <a:lnTo>
                  <a:pt x="4975760" y="42783"/>
                </a:lnTo>
                <a:lnTo>
                  <a:pt x="4939790" y="42783"/>
                </a:lnTo>
                <a:lnTo>
                  <a:pt x="4900138" y="43775"/>
                </a:lnTo>
                <a:lnTo>
                  <a:pt x="4856421" y="49851"/>
                </a:lnTo>
                <a:lnTo>
                  <a:pt x="4814602" y="51345"/>
                </a:lnTo>
                <a:lnTo>
                  <a:pt x="4782017" y="51604"/>
                </a:lnTo>
                <a:lnTo>
                  <a:pt x="4742486" y="51680"/>
                </a:lnTo>
                <a:lnTo>
                  <a:pt x="4704087" y="57843"/>
                </a:lnTo>
                <a:lnTo>
                  <a:pt x="4670777" y="59813"/>
                </a:lnTo>
                <a:lnTo>
                  <a:pt x="4632908" y="60397"/>
                </a:lnTo>
                <a:lnTo>
                  <a:pt x="4592887" y="60594"/>
                </a:lnTo>
                <a:lnTo>
                  <a:pt x="4552392" y="60628"/>
                </a:lnTo>
                <a:lnTo>
                  <a:pt x="4508486" y="60639"/>
                </a:lnTo>
                <a:lnTo>
                  <a:pt x="4472924" y="60641"/>
                </a:lnTo>
                <a:lnTo>
                  <a:pt x="4430967" y="60642"/>
                </a:lnTo>
                <a:lnTo>
                  <a:pt x="4390756" y="54505"/>
                </a:lnTo>
                <a:lnTo>
                  <a:pt x="4351169" y="51548"/>
                </a:lnTo>
                <a:lnTo>
                  <a:pt x="4319072" y="47340"/>
                </a:lnTo>
                <a:lnTo>
                  <a:pt x="4281754" y="44133"/>
                </a:lnTo>
                <a:lnTo>
                  <a:pt x="4242364" y="38442"/>
                </a:lnTo>
                <a:lnTo>
                  <a:pt x="4199273" y="35213"/>
                </a:lnTo>
                <a:lnTo>
                  <a:pt x="4157687" y="27985"/>
                </a:lnTo>
                <a:lnTo>
                  <a:pt x="4113881" y="25831"/>
                </a:lnTo>
                <a:lnTo>
                  <a:pt x="4071026" y="25192"/>
                </a:lnTo>
                <a:lnTo>
                  <a:pt x="4035618" y="24011"/>
                </a:lnTo>
                <a:lnTo>
                  <a:pt x="4005193" y="20218"/>
                </a:lnTo>
                <a:lnTo>
                  <a:pt x="3971828" y="17871"/>
                </a:lnTo>
                <a:lnTo>
                  <a:pt x="3937155" y="16828"/>
                </a:lnTo>
                <a:lnTo>
                  <a:pt x="3901901" y="16365"/>
                </a:lnTo>
                <a:lnTo>
                  <a:pt x="3862806" y="16104"/>
                </a:lnTo>
                <a:lnTo>
                  <a:pt x="3834131" y="16043"/>
                </a:lnTo>
                <a:lnTo>
                  <a:pt x="3792455" y="16008"/>
                </a:lnTo>
                <a:lnTo>
                  <a:pt x="3755963" y="15998"/>
                </a:lnTo>
                <a:lnTo>
                  <a:pt x="3727114" y="15996"/>
                </a:lnTo>
                <a:lnTo>
                  <a:pt x="3694449" y="15995"/>
                </a:lnTo>
                <a:lnTo>
                  <a:pt x="3656811" y="15994"/>
                </a:lnTo>
                <a:lnTo>
                  <a:pt x="3612585" y="15994"/>
                </a:lnTo>
                <a:lnTo>
                  <a:pt x="3579054" y="15994"/>
                </a:lnTo>
                <a:lnTo>
                  <a:pt x="3544308" y="15002"/>
                </a:lnTo>
                <a:lnTo>
                  <a:pt x="3509022" y="11253"/>
                </a:lnTo>
                <a:lnTo>
                  <a:pt x="3469908" y="8305"/>
                </a:lnTo>
                <a:lnTo>
                  <a:pt x="3441228" y="7616"/>
                </a:lnTo>
                <a:lnTo>
                  <a:pt x="3408637" y="7309"/>
                </a:lnTo>
                <a:lnTo>
                  <a:pt x="3374309" y="7173"/>
                </a:lnTo>
                <a:lnTo>
                  <a:pt x="3335736" y="7096"/>
                </a:lnTo>
                <a:lnTo>
                  <a:pt x="3291233" y="7074"/>
                </a:lnTo>
                <a:lnTo>
                  <a:pt x="3257637" y="7068"/>
                </a:lnTo>
                <a:lnTo>
                  <a:pt x="3213192" y="7065"/>
                </a:lnTo>
                <a:lnTo>
                  <a:pt x="3173234" y="7065"/>
                </a:lnTo>
                <a:lnTo>
                  <a:pt x="3140701" y="7064"/>
                </a:lnTo>
                <a:lnTo>
                  <a:pt x="3106398" y="7064"/>
                </a:lnTo>
                <a:lnTo>
                  <a:pt x="3063394" y="8056"/>
                </a:lnTo>
                <a:lnTo>
                  <a:pt x="3027265" y="14132"/>
                </a:lnTo>
                <a:lnTo>
                  <a:pt x="2992467" y="15442"/>
                </a:lnTo>
                <a:lnTo>
                  <a:pt x="2952392" y="15830"/>
                </a:lnTo>
                <a:lnTo>
                  <a:pt x="2916374" y="15945"/>
                </a:lnTo>
                <a:lnTo>
                  <a:pt x="2879574" y="13334"/>
                </a:lnTo>
                <a:lnTo>
                  <a:pt x="2841882" y="8922"/>
                </a:lnTo>
                <a:lnTo>
                  <a:pt x="2810871" y="7890"/>
                </a:lnTo>
                <a:lnTo>
                  <a:pt x="2780552" y="7431"/>
                </a:lnTo>
                <a:lnTo>
                  <a:pt x="2747895" y="7227"/>
                </a:lnTo>
                <a:lnTo>
                  <a:pt x="2706623" y="7112"/>
                </a:lnTo>
                <a:lnTo>
                  <a:pt x="2673890" y="4433"/>
                </a:lnTo>
                <a:lnTo>
                  <a:pt x="2632771" y="0"/>
                </a:lnTo>
                <a:lnTo>
                  <a:pt x="2594461" y="1333"/>
                </a:lnTo>
                <a:lnTo>
                  <a:pt x="2558966" y="5366"/>
                </a:lnTo>
                <a:lnTo>
                  <a:pt x="2517030" y="6561"/>
                </a:lnTo>
                <a:lnTo>
                  <a:pt x="2478476" y="6915"/>
                </a:lnTo>
                <a:lnTo>
                  <a:pt x="2442910" y="7020"/>
                </a:lnTo>
                <a:lnTo>
                  <a:pt x="2400953" y="7051"/>
                </a:lnTo>
                <a:lnTo>
                  <a:pt x="2356552" y="7062"/>
                </a:lnTo>
                <a:lnTo>
                  <a:pt x="2320905" y="7063"/>
                </a:lnTo>
                <a:lnTo>
                  <a:pt x="2278923" y="11804"/>
                </a:lnTo>
                <a:lnTo>
                  <a:pt x="2238704" y="15166"/>
                </a:lnTo>
                <a:lnTo>
                  <a:pt x="2200108" y="16741"/>
                </a:lnTo>
                <a:lnTo>
                  <a:pt x="2160229" y="22058"/>
                </a:lnTo>
                <a:lnTo>
                  <a:pt x="2119531" y="24357"/>
                </a:lnTo>
                <a:lnTo>
                  <a:pt x="2078918" y="24756"/>
                </a:lnTo>
                <a:lnTo>
                  <a:pt x="2034971" y="24891"/>
                </a:lnTo>
                <a:lnTo>
                  <a:pt x="1993835" y="31987"/>
                </a:lnTo>
                <a:lnTo>
                  <a:pt x="1953783" y="33485"/>
                </a:lnTo>
                <a:lnTo>
                  <a:pt x="1916510" y="34773"/>
                </a:lnTo>
                <a:lnTo>
                  <a:pt x="1879416" y="39968"/>
                </a:lnTo>
                <a:lnTo>
                  <a:pt x="1843842" y="41949"/>
                </a:lnTo>
                <a:lnTo>
                  <a:pt x="1802005" y="45264"/>
                </a:lnTo>
                <a:lnTo>
                  <a:pt x="1764901" y="49802"/>
                </a:lnTo>
                <a:lnTo>
                  <a:pt x="1722141" y="51335"/>
                </a:lnTo>
                <a:lnTo>
                  <a:pt x="1686778" y="51601"/>
                </a:lnTo>
                <a:lnTo>
                  <a:pt x="1644881" y="56420"/>
                </a:lnTo>
                <a:lnTo>
                  <a:pt x="1604690" y="59808"/>
                </a:lnTo>
                <a:lnTo>
                  <a:pt x="1566098" y="61387"/>
                </a:lnTo>
                <a:lnTo>
                  <a:pt x="1526221" y="66706"/>
                </a:lnTo>
                <a:lnTo>
                  <a:pt x="1485523" y="69006"/>
                </a:lnTo>
                <a:lnTo>
                  <a:pt x="1447556" y="69404"/>
                </a:lnTo>
                <a:lnTo>
                  <a:pt x="1416463" y="72168"/>
                </a:lnTo>
                <a:lnTo>
                  <a:pt x="1373957" y="77251"/>
                </a:lnTo>
                <a:lnTo>
                  <a:pt x="1336998" y="78131"/>
                </a:lnTo>
                <a:lnTo>
                  <a:pt x="1296172" y="78392"/>
                </a:lnTo>
                <a:lnTo>
                  <a:pt x="1256343" y="84617"/>
                </a:lnTo>
                <a:lnTo>
                  <a:pt x="1211727" y="86875"/>
                </a:lnTo>
                <a:lnTo>
                  <a:pt x="1173443" y="87322"/>
                </a:lnTo>
                <a:lnTo>
                  <a:pt x="1134602" y="92139"/>
                </a:lnTo>
                <a:lnTo>
                  <a:pt x="1096435" y="95527"/>
                </a:lnTo>
                <a:lnTo>
                  <a:pt x="1063168" y="96114"/>
                </a:lnTo>
                <a:lnTo>
                  <a:pt x="1022332" y="96288"/>
                </a:lnTo>
                <a:lnTo>
                  <a:pt x="981790" y="96339"/>
                </a:lnTo>
                <a:lnTo>
                  <a:pt x="940867" y="96357"/>
                </a:lnTo>
                <a:lnTo>
                  <a:pt x="902861" y="96360"/>
                </a:lnTo>
                <a:lnTo>
                  <a:pt x="859204" y="96361"/>
                </a:lnTo>
                <a:lnTo>
                  <a:pt x="826299" y="96361"/>
                </a:lnTo>
                <a:lnTo>
                  <a:pt x="786674" y="96361"/>
                </a:lnTo>
                <a:lnTo>
                  <a:pt x="747251" y="95369"/>
                </a:lnTo>
                <a:lnTo>
                  <a:pt x="709784" y="91216"/>
                </a:lnTo>
                <a:lnTo>
                  <a:pt x="674099" y="93403"/>
                </a:lnTo>
                <a:lnTo>
                  <a:pt x="629580" y="88905"/>
                </a:lnTo>
                <a:lnTo>
                  <a:pt x="590693" y="87868"/>
                </a:lnTo>
                <a:lnTo>
                  <a:pt x="546738" y="87518"/>
                </a:lnTo>
                <a:lnTo>
                  <a:pt x="509042" y="87457"/>
                </a:lnTo>
                <a:lnTo>
                  <a:pt x="471193" y="87439"/>
                </a:lnTo>
                <a:lnTo>
                  <a:pt x="427994" y="87433"/>
                </a:lnTo>
                <a:lnTo>
                  <a:pt x="387979" y="87432"/>
                </a:lnTo>
                <a:lnTo>
                  <a:pt x="347680" y="87431"/>
                </a:lnTo>
                <a:lnTo>
                  <a:pt x="306839" y="87431"/>
                </a:lnTo>
                <a:lnTo>
                  <a:pt x="266202" y="87431"/>
                </a:lnTo>
                <a:lnTo>
                  <a:pt x="222247" y="87431"/>
                </a:lnTo>
                <a:lnTo>
                  <a:pt x="186677" y="87431"/>
                </a:lnTo>
                <a:lnTo>
                  <a:pt x="144719" y="87431"/>
                </a:lnTo>
                <a:lnTo>
                  <a:pt x="110348" y="87431"/>
                </a:lnTo>
                <a:lnTo>
                  <a:pt x="71832" y="92172"/>
                </a:lnTo>
                <a:lnTo>
                  <a:pt x="29001" y="95120"/>
                </a:lnTo>
                <a:lnTo>
                  <a:pt x="0" y="9636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secteurs</a:t>
            </a:r>
            <a:r>
              <a:rPr lang="en-US" dirty="0" smtClean="0"/>
              <a:t> </a:t>
            </a:r>
            <a:r>
              <a:rPr lang="en-US" dirty="0" err="1" smtClean="0"/>
              <a:t>Économiques</a:t>
            </a:r>
            <a:endParaRPr lang="en-US" dirty="0"/>
          </a:p>
        </p:txBody>
      </p:sp>
      <p:pic>
        <p:nvPicPr>
          <p:cNvPr id="16386" name="Picture 2" descr="http://gprmcglashan.weebly.com/uploads/1/1/1/4/11148115/9781708_orig.jpg"/>
          <p:cNvPicPr>
            <a:picLocks noChangeAspect="1" noChangeArrowheads="1"/>
          </p:cNvPicPr>
          <p:nvPr/>
        </p:nvPicPr>
        <p:blipFill>
          <a:blip r:embed="rId2" cstate="print"/>
          <a:srcRect t="4364" b="9818"/>
          <a:stretch>
            <a:fillRect/>
          </a:stretch>
        </p:blipFill>
        <p:spPr bwMode="auto">
          <a:xfrm>
            <a:off x="281748" y="1371600"/>
            <a:ext cx="8495958" cy="50292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6" name="Isosceles Triangle 5"/>
          <p:cNvSpPr/>
          <p:nvPr/>
        </p:nvSpPr>
        <p:spPr>
          <a:xfrm>
            <a:off x="3124200" y="1676400"/>
            <a:ext cx="2819400" cy="1752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2286000"/>
            <a:ext cx="1905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Secteur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tertiaire</a:t>
            </a:r>
            <a:endParaRPr lang="en-US" sz="1600" b="1" dirty="0" smtClean="0"/>
          </a:p>
          <a:p>
            <a:pPr algn="ctr"/>
            <a:r>
              <a:rPr lang="en-US" sz="1400" dirty="0" smtClean="0"/>
              <a:t>(service)</a:t>
            </a:r>
          </a:p>
          <a:p>
            <a:pPr algn="ctr"/>
            <a:r>
              <a:rPr lang="en-US" sz="1400" dirty="0" err="1" smtClean="0"/>
              <a:t>échange</a:t>
            </a:r>
            <a:r>
              <a:rPr lang="en-US" sz="1400" dirty="0" smtClean="0"/>
              <a:t>, </a:t>
            </a:r>
            <a:r>
              <a:rPr lang="en-US" sz="1400" dirty="0" err="1" smtClean="0"/>
              <a:t>banque</a:t>
            </a:r>
            <a:r>
              <a:rPr lang="en-US" sz="1400" dirty="0" smtClean="0"/>
              <a:t>, transport, </a:t>
            </a:r>
            <a:r>
              <a:rPr lang="en-US" sz="1400" dirty="0" err="1" smtClean="0"/>
              <a:t>éducation</a:t>
            </a:r>
            <a:r>
              <a:rPr lang="en-US" sz="1400" dirty="0" smtClean="0"/>
              <a:t>, culture, santé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581400" y="3886200"/>
            <a:ext cx="1981200" cy="914400"/>
          </a:xfrm>
          <a:prstGeom prst="rect">
            <a:avLst/>
          </a:prstGeom>
          <a:solidFill>
            <a:srgbClr val="FFD8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3810000"/>
            <a:ext cx="1905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Secteur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secondaire</a:t>
            </a:r>
            <a:endParaRPr lang="en-US" sz="1600" b="1" dirty="0" smtClean="0"/>
          </a:p>
          <a:p>
            <a:pPr algn="ctr"/>
            <a:r>
              <a:rPr lang="en-US" sz="1400" dirty="0" smtClean="0"/>
              <a:t>(production des </a:t>
            </a:r>
            <a:r>
              <a:rPr lang="en-US" sz="1400" dirty="0" err="1" smtClean="0"/>
              <a:t>biens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err="1" smtClean="0"/>
              <a:t>industrie</a:t>
            </a:r>
            <a:r>
              <a:rPr lang="en-US" sz="1400" dirty="0" smtClean="0"/>
              <a:t>, construction, </a:t>
            </a:r>
            <a:r>
              <a:rPr lang="en-US" sz="1400" dirty="0" err="1" smtClean="0"/>
              <a:t>artisanat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581400" y="5257800"/>
            <a:ext cx="1905000" cy="914400"/>
          </a:xfrm>
          <a:prstGeom prst="rect">
            <a:avLst/>
          </a:prstGeom>
          <a:solidFill>
            <a:srgbClr val="C6A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0" y="5257800"/>
            <a:ext cx="2209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Secteur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primaire</a:t>
            </a:r>
            <a:endParaRPr lang="en-US" sz="1600" b="1" dirty="0" smtClean="0"/>
          </a:p>
          <a:p>
            <a:pPr algn="ctr"/>
            <a:r>
              <a:rPr lang="en-US" sz="1400" dirty="0" smtClean="0"/>
              <a:t>(production de base)</a:t>
            </a:r>
          </a:p>
          <a:p>
            <a:pPr algn="ctr"/>
            <a:r>
              <a:rPr lang="en-US" sz="1400" dirty="0" smtClean="0"/>
              <a:t>agriculture, </a:t>
            </a:r>
            <a:r>
              <a:rPr lang="en-US" sz="1400" dirty="0" err="1" smtClean="0"/>
              <a:t>foresterie</a:t>
            </a:r>
            <a:r>
              <a:rPr lang="en-US" sz="1400" dirty="0" smtClean="0"/>
              <a:t>, extraction </a:t>
            </a:r>
            <a:r>
              <a:rPr lang="en-US" sz="1400" dirty="0" err="1" smtClean="0"/>
              <a:t>minière</a:t>
            </a:r>
            <a:r>
              <a:rPr lang="en-US" sz="1400" dirty="0" smtClean="0"/>
              <a:t>, </a:t>
            </a:r>
            <a:r>
              <a:rPr lang="en-US" sz="1400" dirty="0" err="1" smtClean="0"/>
              <a:t>pêche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12192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Secteur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quaternaire</a:t>
            </a:r>
            <a:endParaRPr lang="en-US" sz="1600" b="1" dirty="0" smtClean="0"/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recherche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err="1" smtClean="0"/>
              <a:t>scientifiques</a:t>
            </a:r>
            <a:r>
              <a:rPr lang="en-US" sz="1400" dirty="0" smtClean="0"/>
              <a:t>, drogues</a:t>
            </a:r>
          </a:p>
        </p:txBody>
      </p:sp>
      <p:grpSp>
        <p:nvGrpSpPr>
          <p:cNvPr id="16442" name="SMARTInkShape-Group47"/>
          <p:cNvGrpSpPr/>
          <p:nvPr/>
        </p:nvGrpSpPr>
        <p:grpSpPr>
          <a:xfrm>
            <a:off x="62512" y="6331303"/>
            <a:ext cx="186121" cy="267608"/>
            <a:chOff x="62512" y="6331303"/>
            <a:chExt cx="186121" cy="267608"/>
          </a:xfrm>
        </p:grpSpPr>
        <p:sp>
          <p:nvSpPr>
            <p:cNvPr id="16440" name="SMARTInkShape-311"/>
            <p:cNvSpPr/>
            <p:nvPr/>
          </p:nvSpPr>
          <p:spPr>
            <a:xfrm>
              <a:off x="160734" y="6331303"/>
              <a:ext cx="87899" cy="71284"/>
            </a:xfrm>
            <a:custGeom>
              <a:avLst/>
              <a:gdLst/>
              <a:ahLst/>
              <a:cxnLst/>
              <a:rect l="0" t="0" r="0" b="0"/>
              <a:pathLst>
                <a:path w="87899" h="71284">
                  <a:moveTo>
                    <a:pt x="0" y="71283"/>
                  </a:moveTo>
                  <a:lnTo>
                    <a:pt x="14222" y="52321"/>
                  </a:lnTo>
                  <a:lnTo>
                    <a:pt x="17419" y="49712"/>
                  </a:lnTo>
                  <a:lnTo>
                    <a:pt x="18558" y="50949"/>
                  </a:lnTo>
                  <a:lnTo>
                    <a:pt x="18325" y="54749"/>
                  </a:lnTo>
                  <a:lnTo>
                    <a:pt x="20154" y="55299"/>
                  </a:lnTo>
                  <a:lnTo>
                    <a:pt x="55113" y="32603"/>
                  </a:lnTo>
                  <a:lnTo>
                    <a:pt x="74288" y="14729"/>
                  </a:lnTo>
                  <a:lnTo>
                    <a:pt x="77665" y="8775"/>
                  </a:lnTo>
                  <a:lnTo>
                    <a:pt x="78566" y="5799"/>
                  </a:lnTo>
                  <a:lnTo>
                    <a:pt x="80159" y="3814"/>
                  </a:lnTo>
                  <a:lnTo>
                    <a:pt x="87898" y="367"/>
                  </a:lnTo>
                  <a:lnTo>
                    <a:pt x="87372" y="193"/>
                  </a:lnTo>
                  <a:lnTo>
                    <a:pt x="84142" y="0"/>
                  </a:lnTo>
                  <a:lnTo>
                    <a:pt x="50126" y="22194"/>
                  </a:lnTo>
                  <a:lnTo>
                    <a:pt x="17860" y="26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41" name="SMARTInkShape-312"/>
            <p:cNvSpPr/>
            <p:nvPr/>
          </p:nvSpPr>
          <p:spPr>
            <a:xfrm>
              <a:off x="62512" y="6527601"/>
              <a:ext cx="35716" cy="71310"/>
            </a:xfrm>
            <a:custGeom>
              <a:avLst/>
              <a:gdLst/>
              <a:ahLst/>
              <a:cxnLst/>
              <a:rect l="0" t="0" r="0" b="0"/>
              <a:pathLst>
                <a:path w="35716" h="71310">
                  <a:moveTo>
                    <a:pt x="26785" y="17859"/>
                  </a:moveTo>
                  <a:lnTo>
                    <a:pt x="22044" y="22600"/>
                  </a:lnTo>
                  <a:lnTo>
                    <a:pt x="1141" y="61865"/>
                  </a:lnTo>
                  <a:lnTo>
                    <a:pt x="9" y="71309"/>
                  </a:lnTo>
                  <a:lnTo>
                    <a:pt x="0" y="66659"/>
                  </a:lnTo>
                  <a:lnTo>
                    <a:pt x="4737" y="54257"/>
                  </a:lnTo>
                  <a:lnTo>
                    <a:pt x="29056" y="12561"/>
                  </a:lnTo>
                  <a:lnTo>
                    <a:pt x="357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6495" name="SMARTInkShape-363"/>
          <p:cNvSpPr/>
          <p:nvPr/>
        </p:nvSpPr>
        <p:spPr>
          <a:xfrm>
            <a:off x="5125641" y="1500187"/>
            <a:ext cx="1812308" cy="44650"/>
          </a:xfrm>
          <a:custGeom>
            <a:avLst/>
            <a:gdLst/>
            <a:ahLst/>
            <a:cxnLst/>
            <a:rect l="0" t="0" r="0" b="0"/>
            <a:pathLst>
              <a:path w="1812308" h="44650">
                <a:moveTo>
                  <a:pt x="0" y="35719"/>
                </a:moveTo>
                <a:lnTo>
                  <a:pt x="4739" y="35719"/>
                </a:lnTo>
                <a:lnTo>
                  <a:pt x="6136" y="34727"/>
                </a:lnTo>
                <a:lnTo>
                  <a:pt x="7067" y="33073"/>
                </a:lnTo>
                <a:lnTo>
                  <a:pt x="7688" y="30979"/>
                </a:lnTo>
                <a:lnTo>
                  <a:pt x="9094" y="29582"/>
                </a:lnTo>
                <a:lnTo>
                  <a:pt x="13302" y="28031"/>
                </a:lnTo>
                <a:lnTo>
                  <a:pt x="37354" y="28027"/>
                </a:lnTo>
                <a:lnTo>
                  <a:pt x="56157" y="32007"/>
                </a:lnTo>
                <a:lnTo>
                  <a:pt x="95214" y="28370"/>
                </a:lnTo>
                <a:lnTo>
                  <a:pt x="129525" y="32109"/>
                </a:lnTo>
                <a:lnTo>
                  <a:pt x="171436" y="28134"/>
                </a:lnTo>
                <a:lnTo>
                  <a:pt x="211018" y="26967"/>
                </a:lnTo>
                <a:lnTo>
                  <a:pt x="254378" y="26824"/>
                </a:lnTo>
                <a:lnTo>
                  <a:pt x="293321" y="24154"/>
                </a:lnTo>
                <a:lnTo>
                  <a:pt x="332641" y="19725"/>
                </a:lnTo>
                <a:lnTo>
                  <a:pt x="373065" y="18412"/>
                </a:lnTo>
                <a:lnTo>
                  <a:pt x="412824" y="18024"/>
                </a:lnTo>
                <a:lnTo>
                  <a:pt x="453377" y="15262"/>
                </a:lnTo>
                <a:lnTo>
                  <a:pt x="493175" y="10807"/>
                </a:lnTo>
                <a:lnTo>
                  <a:pt x="533740" y="9486"/>
                </a:lnTo>
                <a:lnTo>
                  <a:pt x="570895" y="9095"/>
                </a:lnTo>
                <a:lnTo>
                  <a:pt x="609524" y="8963"/>
                </a:lnTo>
                <a:lnTo>
                  <a:pt x="644384" y="8937"/>
                </a:lnTo>
                <a:lnTo>
                  <a:pt x="685852" y="8931"/>
                </a:lnTo>
                <a:lnTo>
                  <a:pt x="723917" y="8930"/>
                </a:lnTo>
                <a:lnTo>
                  <a:pt x="761961" y="8930"/>
                </a:lnTo>
                <a:lnTo>
                  <a:pt x="805134" y="8930"/>
                </a:lnTo>
                <a:lnTo>
                  <a:pt x="843993" y="7938"/>
                </a:lnTo>
                <a:lnTo>
                  <a:pt x="878664" y="1862"/>
                </a:lnTo>
                <a:lnTo>
                  <a:pt x="923010" y="164"/>
                </a:lnTo>
                <a:lnTo>
                  <a:pt x="965600" y="33"/>
                </a:lnTo>
                <a:lnTo>
                  <a:pt x="1008518" y="7"/>
                </a:lnTo>
                <a:lnTo>
                  <a:pt x="1051709" y="1"/>
                </a:lnTo>
                <a:lnTo>
                  <a:pt x="1089983" y="1"/>
                </a:lnTo>
                <a:lnTo>
                  <a:pt x="1128062" y="0"/>
                </a:lnTo>
                <a:lnTo>
                  <a:pt x="1168602" y="2646"/>
                </a:lnTo>
                <a:lnTo>
                  <a:pt x="1208143" y="8103"/>
                </a:lnTo>
                <a:lnTo>
                  <a:pt x="1244392" y="8767"/>
                </a:lnTo>
                <a:lnTo>
                  <a:pt x="1277883" y="8882"/>
                </a:lnTo>
                <a:lnTo>
                  <a:pt x="1318189" y="8924"/>
                </a:lnTo>
                <a:lnTo>
                  <a:pt x="1358991" y="8929"/>
                </a:lnTo>
                <a:lnTo>
                  <a:pt x="1398654" y="8930"/>
                </a:lnTo>
                <a:lnTo>
                  <a:pt x="1439378" y="8930"/>
                </a:lnTo>
                <a:lnTo>
                  <a:pt x="1476158" y="8930"/>
                </a:lnTo>
                <a:lnTo>
                  <a:pt x="1510654" y="8930"/>
                </a:lnTo>
                <a:lnTo>
                  <a:pt x="1549365" y="11576"/>
                </a:lnTo>
                <a:lnTo>
                  <a:pt x="1581450" y="16619"/>
                </a:lnTo>
                <a:lnTo>
                  <a:pt x="1617089" y="17492"/>
                </a:lnTo>
                <a:lnTo>
                  <a:pt x="1661303" y="23924"/>
                </a:lnTo>
                <a:lnTo>
                  <a:pt x="1699509" y="25940"/>
                </a:lnTo>
                <a:lnTo>
                  <a:pt x="1740092" y="26622"/>
                </a:lnTo>
                <a:lnTo>
                  <a:pt x="1765077" y="29386"/>
                </a:lnTo>
                <a:lnTo>
                  <a:pt x="1793820" y="35163"/>
                </a:lnTo>
                <a:lnTo>
                  <a:pt x="1812307" y="35716"/>
                </a:lnTo>
                <a:lnTo>
                  <a:pt x="1803796" y="446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5579"/>
            <a:ext cx="8686800" cy="838200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économies</a:t>
            </a:r>
            <a:r>
              <a:rPr lang="en-US" dirty="0" smtClean="0"/>
              <a:t> </a:t>
            </a:r>
            <a:r>
              <a:rPr lang="en-US" dirty="0" err="1" smtClean="0"/>
              <a:t>diversifiées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175125"/>
          </a:xfrm>
        </p:spPr>
        <p:txBody>
          <a:bodyPr/>
          <a:lstStyle/>
          <a:p>
            <a:pPr lvl="0"/>
            <a:r>
              <a:rPr lang="fr-FR" dirty="0" smtClean="0"/>
              <a:t>un système dont les emplois sont bien distribués dans tous les secteurs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fr-FR" dirty="0" smtClean="0"/>
              <a:t>mais ce n’est pas </a:t>
            </a:r>
            <a:r>
              <a:rPr lang="fr-FR" dirty="0" err="1" smtClean="0"/>
              <a:t>néçessaire</a:t>
            </a:r>
            <a:r>
              <a:rPr lang="fr-FR" dirty="0" smtClean="0"/>
              <a:t> qu’il y a le même nombre d’emplois dans chaque secteur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aujourd’hui dans une économie diversifiée, la majorité des emplois se trouvent dans le secteur tertiaire (3</a:t>
            </a:r>
            <a:r>
              <a:rPr lang="fr-FR" baseline="30000" dirty="0" smtClean="0"/>
              <a:t>e</a:t>
            </a:r>
            <a:r>
              <a:rPr lang="fr-FR" dirty="0" smtClean="0"/>
              <a:t>) et quaternaire (4</a:t>
            </a:r>
            <a:r>
              <a:rPr lang="fr-FR" baseline="30000" dirty="0" smtClean="0"/>
              <a:t>e</a:t>
            </a:r>
            <a:r>
              <a:rPr lang="fr-FR" dirty="0" smtClean="0"/>
              <a:t>)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un peu dans le secteur </a:t>
            </a:r>
            <a:r>
              <a:rPr lang="fr-FR" dirty="0" err="1" smtClean="0"/>
              <a:t>sécondaire</a:t>
            </a:r>
            <a:r>
              <a:rPr lang="fr-FR" dirty="0" smtClean="0"/>
              <a:t> (2</a:t>
            </a:r>
            <a:r>
              <a:rPr lang="fr-FR" baseline="30000" dirty="0" smtClean="0"/>
              <a:t>e</a:t>
            </a:r>
            <a:r>
              <a:rPr lang="fr-FR" dirty="0" smtClean="0"/>
              <a:t>) 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très peu dans le secteur primaire (1</a:t>
            </a:r>
            <a:r>
              <a:rPr lang="fr-FR" baseline="30000" dirty="0" smtClean="0"/>
              <a:t>e</a:t>
            </a:r>
            <a:r>
              <a:rPr lang="fr-FR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64059"/>
            <a:ext cx="8686800" cy="838200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économies</a:t>
            </a:r>
            <a:r>
              <a:rPr lang="en-US" dirty="0" smtClean="0"/>
              <a:t> </a:t>
            </a:r>
            <a:r>
              <a:rPr lang="en-US" dirty="0" err="1" smtClean="0"/>
              <a:t>diversifiées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division des </a:t>
            </a:r>
            <a:r>
              <a:rPr lang="en-US" dirty="0" err="1" smtClean="0"/>
              <a:t>emplois</a:t>
            </a:r>
            <a:r>
              <a:rPr lang="en-US" dirty="0" smtClean="0"/>
              <a:t> par </a:t>
            </a:r>
            <a:r>
              <a:rPr lang="en-US" dirty="0" err="1" smtClean="0"/>
              <a:t>secteur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447800"/>
          <a:ext cx="8153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41248"/>
          </a:xfrm>
        </p:spPr>
        <p:txBody>
          <a:bodyPr>
            <a:noAutofit/>
          </a:bodyPr>
          <a:lstStyle/>
          <a:p>
            <a:r>
              <a:rPr lang="en-CA" sz="2800" dirty="0" smtClean="0"/>
              <a:t>Rick Mercer : </a:t>
            </a:r>
            <a:br>
              <a:rPr lang="en-CA" sz="2800" dirty="0" smtClean="0"/>
            </a:br>
            <a:r>
              <a:rPr lang="en-CA" sz="2800" dirty="0" err="1" smtClean="0"/>
              <a:t>L’exploration</a:t>
            </a:r>
            <a:r>
              <a:rPr lang="en-CA" sz="2800" dirty="0" smtClean="0"/>
              <a:t> des </a:t>
            </a:r>
            <a:r>
              <a:rPr lang="en-CA" sz="2800" dirty="0" err="1" smtClean="0"/>
              <a:t>secteurs</a:t>
            </a:r>
            <a:r>
              <a:rPr lang="en-CA" sz="2800" dirty="0" smtClean="0"/>
              <a:t> du travail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err="1" smtClean="0"/>
              <a:t>Primaire</a:t>
            </a:r>
            <a:r>
              <a:rPr lang="en-CA" dirty="0"/>
              <a:t/>
            </a:r>
            <a:br>
              <a:rPr lang="en-CA" dirty="0"/>
            </a:b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www.youtube.com/watch?v=0i70ZUMz-2M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Secondaire</a:t>
            </a:r>
            <a:r>
              <a:rPr lang="en-CA" dirty="0"/>
              <a:t/>
            </a:r>
            <a:br>
              <a:rPr lang="en-CA" dirty="0"/>
            </a:br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www.youtube.com/watch?v=kgEXpuKi4Uw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err="1" smtClean="0"/>
              <a:t>Tertiaire</a:t>
            </a:r>
            <a:r>
              <a:rPr lang="en-CA" dirty="0"/>
              <a:t/>
            </a:r>
            <a:br>
              <a:rPr lang="en-CA" dirty="0"/>
            </a:br>
            <a:r>
              <a:rPr lang="en-CA" dirty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www.youtube.com/watch?v=LjVbYES3ygg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  <a:p>
            <a:r>
              <a:rPr lang="en-CA" dirty="0" err="1" smtClean="0"/>
              <a:t>Quatenaire</a:t>
            </a:r>
            <a:r>
              <a:rPr lang="en-CA" dirty="0"/>
              <a:t/>
            </a:r>
            <a:br>
              <a:rPr lang="en-CA" dirty="0"/>
            </a:br>
            <a:r>
              <a:rPr lang="en-CA" dirty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www.youtube.com/watch?v=vJRDpTUIrJI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28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économies</a:t>
            </a:r>
            <a:r>
              <a:rPr lang="en-US" dirty="0" smtClean="0"/>
              <a:t> </a:t>
            </a:r>
            <a:r>
              <a:rPr lang="en-US" dirty="0" err="1" smtClean="0"/>
              <a:t>diversifiées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305800" cy="4724400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Niveaux</a:t>
            </a:r>
            <a:r>
              <a:rPr lang="en-US" sz="3200" dirty="0" smtClean="0"/>
              <a:t> de vie </a:t>
            </a:r>
            <a:r>
              <a:rPr lang="en-US" sz="3200" dirty="0" err="1" smtClean="0"/>
              <a:t>élevés</a:t>
            </a:r>
            <a:r>
              <a:rPr lang="en-US" sz="3200" dirty="0" smtClean="0"/>
              <a:t> pour la </a:t>
            </a:r>
            <a:r>
              <a:rPr lang="en-US" sz="3200" dirty="0" err="1" smtClean="0"/>
              <a:t>plupart</a:t>
            </a:r>
            <a:r>
              <a:rPr lang="en-US" sz="3200" dirty="0" smtClean="0"/>
              <a:t> des habitants.</a:t>
            </a:r>
          </a:p>
          <a:p>
            <a:endParaRPr lang="en-US" sz="3200" dirty="0" smtClean="0"/>
          </a:p>
          <a:p>
            <a:r>
              <a:rPr lang="en-US" sz="3200" dirty="0" smtClean="0"/>
              <a:t>Industries de fabrication, de services et de </a:t>
            </a:r>
            <a:r>
              <a:rPr lang="en-US" sz="3200" dirty="0" err="1" smtClean="0"/>
              <a:t>l’information</a:t>
            </a:r>
            <a:r>
              <a:rPr lang="en-US" sz="3200" dirty="0" smtClean="0"/>
              <a:t> </a:t>
            </a:r>
            <a:r>
              <a:rPr lang="en-US" sz="3200" dirty="0" err="1" smtClean="0"/>
              <a:t>sont</a:t>
            </a:r>
            <a:r>
              <a:rPr lang="en-US" sz="3200" dirty="0" smtClean="0"/>
              <a:t> </a:t>
            </a:r>
            <a:r>
              <a:rPr lang="en-US" sz="3200" dirty="0" err="1" smtClean="0"/>
              <a:t>présente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Exemples</a:t>
            </a:r>
            <a:r>
              <a:rPr lang="en-US" sz="3200" dirty="0" smtClean="0"/>
              <a:t> : le Canada, les </a:t>
            </a:r>
            <a:r>
              <a:rPr lang="en-US" sz="3200" dirty="0" err="1" smtClean="0"/>
              <a:t>États-Unis</a:t>
            </a:r>
            <a:r>
              <a:rPr lang="en-US" sz="3200" dirty="0" smtClean="0"/>
              <a:t>, </a:t>
            </a:r>
            <a:r>
              <a:rPr lang="en-US" sz="3200" dirty="0" err="1" smtClean="0"/>
              <a:t>l’Australie</a:t>
            </a:r>
            <a:r>
              <a:rPr lang="en-US" sz="3200" dirty="0" smtClean="0"/>
              <a:t>, le </a:t>
            </a:r>
            <a:r>
              <a:rPr lang="en-US" sz="3200" dirty="0" err="1" smtClean="0"/>
              <a:t>Japon</a:t>
            </a:r>
            <a:r>
              <a:rPr lang="en-US" sz="3200" dirty="0" smtClean="0"/>
              <a:t>, le </a:t>
            </a:r>
            <a:r>
              <a:rPr lang="en-US" sz="3200" dirty="0" err="1" smtClean="0"/>
              <a:t>Royaume-Uni</a:t>
            </a:r>
            <a:r>
              <a:rPr lang="en-US" sz="3200" dirty="0" smtClean="0"/>
              <a:t>, la Nouvelle-</a:t>
            </a:r>
            <a:r>
              <a:rPr lang="en-US" sz="3200" dirty="0" err="1" smtClean="0"/>
              <a:t>Zélande</a:t>
            </a:r>
            <a:r>
              <a:rPr lang="en-US" sz="3200" dirty="0" smtClean="0"/>
              <a:t>, la France… etc…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 </a:t>
            </a:r>
            <a:r>
              <a:rPr lang="en-US" sz="3200" dirty="0" err="1" smtClean="0"/>
              <a:t>économies</a:t>
            </a:r>
            <a:r>
              <a:rPr lang="en-US" sz="3200" dirty="0" smtClean="0"/>
              <a:t> </a:t>
            </a:r>
            <a:r>
              <a:rPr lang="en-US" sz="3200" dirty="0" err="1" smtClean="0"/>
              <a:t>nouvellement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industrialisées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petite </a:t>
            </a:r>
            <a:r>
              <a:rPr lang="en-US" dirty="0" err="1" smtClean="0"/>
              <a:t>partie</a:t>
            </a:r>
            <a:r>
              <a:rPr lang="en-US" dirty="0" smtClean="0"/>
              <a:t> de la population a un </a:t>
            </a:r>
            <a:r>
              <a:rPr lang="en-US" dirty="0" err="1" smtClean="0"/>
              <a:t>niveau</a:t>
            </a:r>
            <a:r>
              <a:rPr lang="en-US" dirty="0" smtClean="0"/>
              <a:t> de vie </a:t>
            </a:r>
            <a:r>
              <a:rPr lang="en-US" dirty="0" err="1" smtClean="0"/>
              <a:t>élevé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L’exploitation</a:t>
            </a:r>
            <a:r>
              <a:rPr lang="en-US" dirty="0" smtClean="0"/>
              <a:t> </a:t>
            </a:r>
            <a:r>
              <a:rPr lang="en-US" dirty="0" err="1" smtClean="0"/>
              <a:t>minière</a:t>
            </a:r>
            <a:r>
              <a:rPr lang="en-US" dirty="0" smtClean="0"/>
              <a:t> et la fabrication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developpé</a:t>
            </a:r>
            <a:r>
              <a:rPr lang="en-US" dirty="0" smtClean="0"/>
              <a:t> au </a:t>
            </a:r>
            <a:r>
              <a:rPr lang="en-US" dirty="0" err="1" smtClean="0"/>
              <a:t>même</a:t>
            </a:r>
            <a:r>
              <a:rPr lang="en-US" dirty="0" smtClean="0"/>
              <a:t> temps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l’agriculture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Exemples</a:t>
            </a:r>
            <a:r>
              <a:rPr lang="en-US" dirty="0" smtClean="0"/>
              <a:t> : le </a:t>
            </a:r>
            <a:r>
              <a:rPr lang="en-US" dirty="0" err="1" smtClean="0"/>
              <a:t>Mexique</a:t>
            </a:r>
            <a:r>
              <a:rPr lang="en-US" dirty="0" smtClean="0"/>
              <a:t>, le </a:t>
            </a:r>
            <a:r>
              <a:rPr lang="en-US" dirty="0" err="1" smtClean="0"/>
              <a:t>Sudafrique</a:t>
            </a:r>
            <a:r>
              <a:rPr lang="en-US" dirty="0" smtClean="0"/>
              <a:t>, la </a:t>
            </a:r>
            <a:r>
              <a:rPr lang="en-US" dirty="0" err="1" smtClean="0"/>
              <a:t>Libye</a:t>
            </a:r>
            <a:r>
              <a:rPr lang="en-US" dirty="0" smtClean="0"/>
              <a:t>, </a:t>
            </a:r>
            <a:r>
              <a:rPr lang="en-US" dirty="0" err="1" smtClean="0"/>
              <a:t>l’Arabie</a:t>
            </a:r>
            <a:r>
              <a:rPr lang="en-US" dirty="0" smtClean="0"/>
              <a:t> </a:t>
            </a:r>
            <a:r>
              <a:rPr lang="en-US" dirty="0" err="1" smtClean="0"/>
              <a:t>saoudite</a:t>
            </a:r>
            <a:r>
              <a:rPr lang="en-US" dirty="0" smtClean="0"/>
              <a:t>, le </a:t>
            </a:r>
            <a:r>
              <a:rPr lang="en-US" dirty="0" err="1" smtClean="0"/>
              <a:t>Brésil</a:t>
            </a:r>
            <a:r>
              <a:rPr lang="en-US" dirty="0" smtClean="0"/>
              <a:t>, le Botswana, le </a:t>
            </a:r>
            <a:r>
              <a:rPr lang="en-US" dirty="0" err="1" smtClean="0"/>
              <a:t>Vénézuela</a:t>
            </a:r>
            <a:r>
              <a:rPr lang="en-US" dirty="0" smtClean="0"/>
              <a:t>… etc…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2903</TotalTime>
  <Words>419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Medium</vt:lpstr>
      <vt:lpstr>Wingdings 2</vt:lpstr>
      <vt:lpstr>Trek</vt:lpstr>
      <vt:lpstr>Préparer l’avenir</vt:lpstr>
      <vt:lpstr>Les secteurs économiques</vt:lpstr>
      <vt:lpstr>Les secteurs Économiques</vt:lpstr>
      <vt:lpstr>Les économies diversifiées</vt:lpstr>
      <vt:lpstr>Les économies diversifiées</vt:lpstr>
      <vt:lpstr>La division des emplois par secteur</vt:lpstr>
      <vt:lpstr>Rick Mercer :  L’exploration des secteurs du travail</vt:lpstr>
      <vt:lpstr>Les économies diversifiées</vt:lpstr>
      <vt:lpstr>Les économies nouvellement industrialisées</vt:lpstr>
      <vt:lpstr>Pays non-industrialisé /  pays qui devient industrialisé</vt:lpstr>
      <vt:lpstr>L’économie agricole</vt:lpstr>
      <vt:lpstr>Activité de compréhension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L’économie</dc:title>
  <dc:creator>Sarah Oakley</dc:creator>
  <cp:lastModifiedBy>Sarah Oakley</cp:lastModifiedBy>
  <cp:revision>275</cp:revision>
  <dcterms:created xsi:type="dcterms:W3CDTF">2006-08-16T00:00:00Z</dcterms:created>
  <dcterms:modified xsi:type="dcterms:W3CDTF">2015-12-09T18:27:36Z</dcterms:modified>
</cp:coreProperties>
</file>