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78" r:id="rId11"/>
    <p:sldId id="279" r:id="rId12"/>
    <p:sldId id="264" r:id="rId13"/>
    <p:sldId id="265" r:id="rId14"/>
    <p:sldId id="266" r:id="rId15"/>
    <p:sldId id="267" r:id="rId16"/>
    <p:sldId id="268" r:id="rId17"/>
    <p:sldId id="269" r:id="rId18"/>
    <p:sldId id="277" r:id="rId19"/>
    <p:sldId id="273" r:id="rId20"/>
    <p:sldId id="274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598AC4-C5C6-4FBC-BE46-FB76B9E4EECE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CE9A8C-771D-405A-B537-B22AD89CB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6781800" cy="1600200"/>
          </a:xfrm>
        </p:spPr>
        <p:txBody>
          <a:bodyPr/>
          <a:lstStyle/>
          <a:p>
            <a:r>
              <a:rPr lang="en-US" dirty="0" err="1" smtClean="0"/>
              <a:t>Unité</a:t>
            </a:r>
            <a:r>
              <a:rPr lang="en-US" dirty="0" smtClean="0"/>
              <a:t> 2 : </a:t>
            </a:r>
            <a:r>
              <a:rPr lang="en-US" dirty="0" err="1" smtClean="0"/>
              <a:t>Chapitre</a:t>
            </a:r>
            <a:r>
              <a:rPr lang="en-US" dirty="0" smtClean="0"/>
              <a:t> 4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décris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un objet </a:t>
            </a:r>
            <a:br>
              <a:rPr lang="en-US" dirty="0" smtClean="0"/>
            </a:b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chaud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froid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Chaleur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dilatation </a:t>
            </a:r>
            <a:r>
              <a:rPr lang="en-CA" dirty="0" err="1" smtClean="0"/>
              <a:t>thermique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Quand</a:t>
            </a:r>
            <a:r>
              <a:rPr lang="en-CA" dirty="0" smtClean="0"/>
              <a:t> les </a:t>
            </a:r>
            <a:r>
              <a:rPr lang="en-CA" dirty="0" err="1" smtClean="0"/>
              <a:t>particules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substance se </a:t>
            </a:r>
            <a:r>
              <a:rPr lang="en-CA" dirty="0" err="1" smtClean="0"/>
              <a:t>réchauffent</a:t>
            </a:r>
            <a:r>
              <a:rPr lang="en-CA" dirty="0" smtClean="0"/>
              <a:t>, </a:t>
            </a:r>
            <a:r>
              <a:rPr lang="en-CA" dirty="0" err="1" smtClean="0"/>
              <a:t>elles</a:t>
            </a:r>
            <a:r>
              <a:rPr lang="en-CA" dirty="0" smtClean="0"/>
              <a:t> </a:t>
            </a:r>
            <a:r>
              <a:rPr lang="en-CA" dirty="0" err="1" smtClean="0"/>
              <a:t>gagnent</a:t>
            </a:r>
            <a:r>
              <a:rPr lang="en-CA" dirty="0" smtClean="0"/>
              <a:t> de </a:t>
            </a:r>
            <a:r>
              <a:rPr lang="en-CA" dirty="0" err="1" smtClean="0"/>
              <a:t>l’énergie</a:t>
            </a:r>
            <a:r>
              <a:rPr lang="en-CA" dirty="0" smtClean="0"/>
              <a:t>, </a:t>
            </a:r>
            <a:r>
              <a:rPr lang="en-CA" dirty="0" err="1" smtClean="0"/>
              <a:t>bougent</a:t>
            </a:r>
            <a:r>
              <a:rPr lang="en-CA" dirty="0" smtClean="0"/>
              <a:t> plus </a:t>
            </a:r>
            <a:r>
              <a:rPr lang="en-CA" dirty="0" err="1" smtClean="0"/>
              <a:t>vite</a:t>
            </a:r>
            <a:r>
              <a:rPr lang="en-CA" dirty="0" smtClean="0"/>
              <a:t> et </a:t>
            </a:r>
            <a:r>
              <a:rPr lang="en-CA" dirty="0" err="1" smtClean="0"/>
              <a:t>prennent</a:t>
            </a:r>
            <a:r>
              <a:rPr lang="en-CA" dirty="0" smtClean="0"/>
              <a:t> plus </a:t>
            </a:r>
            <a:r>
              <a:rPr lang="en-CA" dirty="0" err="1" smtClean="0"/>
              <a:t>d’espace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1028" name="Picture 4" descr="http://proxy.flss.edu.hk/~science/06/study_notes/6/image/Image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85"/>
          <a:stretch/>
        </p:blipFill>
        <p:spPr bwMode="auto">
          <a:xfrm>
            <a:off x="1828800" y="3574717"/>
            <a:ext cx="5410200" cy="214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6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contraction </a:t>
            </a:r>
            <a:r>
              <a:rPr lang="en-CA" dirty="0" err="1" smtClean="0"/>
              <a:t>thermique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/>
              <a:t>Quand</a:t>
            </a:r>
            <a:r>
              <a:rPr lang="en-CA" dirty="0"/>
              <a:t> les </a:t>
            </a:r>
            <a:r>
              <a:rPr lang="en-CA" dirty="0" err="1"/>
              <a:t>particules</a:t>
            </a:r>
            <a:r>
              <a:rPr lang="en-CA" dirty="0"/>
              <a:t> </a:t>
            </a:r>
            <a:r>
              <a:rPr lang="en-CA" dirty="0" err="1"/>
              <a:t>d’une</a:t>
            </a:r>
            <a:r>
              <a:rPr lang="en-CA" dirty="0"/>
              <a:t> substance se </a:t>
            </a:r>
            <a:r>
              <a:rPr lang="en-CA" dirty="0" err="1" smtClean="0"/>
              <a:t>refroidissent</a:t>
            </a:r>
            <a:r>
              <a:rPr lang="en-CA" dirty="0" smtClean="0"/>
              <a:t>, 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 smtClean="0"/>
              <a:t>perdent</a:t>
            </a:r>
            <a:r>
              <a:rPr lang="en-CA" dirty="0" smtClean="0"/>
              <a:t> </a:t>
            </a:r>
            <a:r>
              <a:rPr lang="en-CA" dirty="0"/>
              <a:t>de </a:t>
            </a:r>
            <a:r>
              <a:rPr lang="en-CA" dirty="0" err="1"/>
              <a:t>l’énergie</a:t>
            </a:r>
            <a:r>
              <a:rPr lang="en-CA" dirty="0"/>
              <a:t>, </a:t>
            </a:r>
            <a:r>
              <a:rPr lang="en-CA" dirty="0" err="1"/>
              <a:t>bougent</a:t>
            </a:r>
            <a:r>
              <a:rPr lang="en-CA" dirty="0"/>
              <a:t> plus </a:t>
            </a:r>
            <a:r>
              <a:rPr lang="en-CA" dirty="0" err="1" smtClean="0"/>
              <a:t>lentement</a:t>
            </a:r>
            <a:r>
              <a:rPr lang="en-CA" dirty="0" smtClean="0"/>
              <a:t> </a:t>
            </a:r>
            <a:r>
              <a:rPr lang="en-CA" dirty="0"/>
              <a:t>et </a:t>
            </a:r>
            <a:r>
              <a:rPr lang="en-CA" dirty="0" err="1"/>
              <a:t>prennent</a:t>
            </a:r>
            <a:r>
              <a:rPr lang="en-CA" dirty="0"/>
              <a:t> </a:t>
            </a:r>
            <a:r>
              <a:rPr lang="en-CA" dirty="0" err="1" smtClean="0"/>
              <a:t>moins</a:t>
            </a:r>
            <a:r>
              <a:rPr lang="en-CA" dirty="0" smtClean="0"/>
              <a:t> </a:t>
            </a:r>
            <a:r>
              <a:rPr lang="en-CA" dirty="0" err="1"/>
              <a:t>d’espace</a:t>
            </a:r>
            <a:r>
              <a:rPr lang="en-CA" dirty="0"/>
              <a:t>.</a:t>
            </a:r>
          </a:p>
          <a:p>
            <a:endParaRPr lang="en-CA" dirty="0"/>
          </a:p>
        </p:txBody>
      </p:sp>
      <p:pic>
        <p:nvPicPr>
          <p:cNvPr id="4" name="Picture 4" descr="http://proxy.flss.edu.hk/~science/06/study_notes/6/image/Image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2" b="11185"/>
          <a:stretch/>
        </p:blipFill>
        <p:spPr bwMode="auto">
          <a:xfrm>
            <a:off x="5105400" y="3574716"/>
            <a:ext cx="2057400" cy="214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proxy.flss.edu.hk/~science/06/study_notes/6/image/Image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6" b="11185"/>
          <a:stretch/>
        </p:blipFill>
        <p:spPr bwMode="auto">
          <a:xfrm>
            <a:off x="1640575" y="3698543"/>
            <a:ext cx="2286000" cy="214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proxy.flss.edu.hk/~science/06/study_notes/6/image/Image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5" r="43662" b="11185"/>
          <a:stretch/>
        </p:blipFill>
        <p:spPr bwMode="auto">
          <a:xfrm>
            <a:off x="4038600" y="3574717"/>
            <a:ext cx="838200" cy="214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28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échelles</a:t>
            </a:r>
            <a:r>
              <a:rPr lang="en-US" dirty="0" smtClean="0"/>
              <a:t> de </a:t>
            </a:r>
            <a:r>
              <a:rPr lang="en-US" dirty="0" err="1" smtClean="0"/>
              <a:t>température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échelles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necessaire</a:t>
            </a:r>
            <a:r>
              <a:rPr lang="en-US" dirty="0" smtClean="0"/>
              <a:t> pour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températures</a:t>
            </a:r>
            <a:r>
              <a:rPr lang="en-US" dirty="0" smtClean="0"/>
              <a:t> </a:t>
            </a:r>
            <a:r>
              <a:rPr lang="en-US" dirty="0" err="1" smtClean="0"/>
              <a:t>soient</a:t>
            </a:r>
            <a:r>
              <a:rPr lang="en-US" dirty="0" smtClean="0"/>
              <a:t> précis et comparable.</a:t>
            </a:r>
          </a:p>
          <a:p>
            <a:endParaRPr lang="en-US" dirty="0" smtClean="0"/>
          </a:p>
          <a:p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échelles</a:t>
            </a:r>
            <a:r>
              <a:rPr lang="en-US" dirty="0" smtClean="0"/>
              <a:t>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normalement</a:t>
            </a:r>
            <a:r>
              <a:rPr lang="en-US" dirty="0" smtClean="0"/>
              <a:t> </a:t>
            </a:r>
            <a:r>
              <a:rPr lang="en-US" dirty="0" err="1" smtClean="0"/>
              <a:t>utilisés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smtClean="0"/>
              <a:t>			1. Fahrenheit</a:t>
            </a:r>
          </a:p>
          <a:p>
            <a:pPr lvl="1">
              <a:buNone/>
            </a:pPr>
            <a:r>
              <a:rPr lang="en-US" dirty="0" smtClean="0"/>
              <a:t>			2. Celsius</a:t>
            </a:r>
          </a:p>
          <a:p>
            <a:pPr lvl="1">
              <a:buNone/>
            </a:pPr>
            <a:r>
              <a:rPr lang="en-US" dirty="0" smtClean="0"/>
              <a:t>			3. Kelvin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657600"/>
            <a:ext cx="7772400" cy="2362200"/>
          </a:xfrm>
        </p:spPr>
        <p:txBody>
          <a:bodyPr/>
          <a:lstStyle/>
          <a:p>
            <a:r>
              <a:rPr lang="en-US" dirty="0" err="1" smtClean="0"/>
              <a:t>Developpé</a:t>
            </a:r>
            <a:r>
              <a:rPr lang="en-US" dirty="0" smtClean="0"/>
              <a:t> par Gabriel Fahrenheit</a:t>
            </a:r>
          </a:p>
          <a:p>
            <a:endParaRPr lang="en-US" dirty="0" smtClean="0"/>
          </a:p>
          <a:p>
            <a:r>
              <a:rPr lang="en-US" dirty="0" smtClean="0"/>
              <a:t>La première </a:t>
            </a:r>
            <a:r>
              <a:rPr lang="en-US" dirty="0" err="1" smtClean="0"/>
              <a:t>échelle</a:t>
            </a:r>
            <a:r>
              <a:rPr lang="en-US" dirty="0" smtClean="0"/>
              <a:t> d’être </a:t>
            </a:r>
            <a:r>
              <a:rPr lang="en-US" dirty="0" err="1" smtClean="0"/>
              <a:t>utilisé</a:t>
            </a:r>
            <a:r>
              <a:rPr lang="en-US" dirty="0" smtClean="0"/>
              <a:t> à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échelle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http://payload.cargocollective.com/1/2/77243/966559/Daniel%20Fahrenheit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04800"/>
            <a:ext cx="26670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38600"/>
            <a:ext cx="7772400" cy="1981200"/>
          </a:xfrm>
        </p:spPr>
        <p:txBody>
          <a:bodyPr/>
          <a:lstStyle/>
          <a:p>
            <a:r>
              <a:rPr lang="en-US" dirty="0" err="1" smtClean="0"/>
              <a:t>Developpé</a:t>
            </a:r>
            <a:r>
              <a:rPr lang="en-US" dirty="0" smtClean="0"/>
              <a:t> par Anders Celsius.</a:t>
            </a:r>
          </a:p>
          <a:p>
            <a:endParaRPr lang="en-US" dirty="0" smtClean="0"/>
          </a:p>
          <a:p>
            <a:r>
              <a:rPr lang="en-US" dirty="0" err="1" smtClean="0"/>
              <a:t>Basé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points </a:t>
            </a:r>
            <a:r>
              <a:rPr lang="en-US" dirty="0" err="1" smtClean="0"/>
              <a:t>d’ébullition</a:t>
            </a:r>
            <a:r>
              <a:rPr lang="en-US" dirty="0" smtClean="0"/>
              <a:t> et de </a:t>
            </a:r>
            <a:r>
              <a:rPr lang="en-US" dirty="0" err="1" smtClean="0"/>
              <a:t>congélation</a:t>
            </a:r>
            <a:r>
              <a:rPr lang="en-US" dirty="0" smtClean="0"/>
              <a:t> de </a:t>
            </a:r>
            <a:r>
              <a:rPr lang="en-US" dirty="0" err="1" smtClean="0"/>
              <a:t>l’eau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050" name="Picture 2" descr="http://upload.wikimedia.org/wikipedia/commons/9/9f/Anders_Cels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1000"/>
            <a:ext cx="2667000" cy="35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191000"/>
            <a:ext cx="7772400" cy="2057400"/>
          </a:xfrm>
        </p:spPr>
        <p:txBody>
          <a:bodyPr/>
          <a:lstStyle/>
          <a:p>
            <a:r>
              <a:rPr lang="en-US" dirty="0" err="1" smtClean="0"/>
              <a:t>Developpé</a:t>
            </a:r>
            <a:r>
              <a:rPr lang="en-US" dirty="0" smtClean="0"/>
              <a:t> par William Thomson (Lord Kelvin)</a:t>
            </a:r>
          </a:p>
          <a:p>
            <a:endParaRPr lang="en-US" dirty="0" smtClean="0"/>
          </a:p>
          <a:p>
            <a:r>
              <a:rPr lang="en-US" dirty="0" err="1" smtClean="0"/>
              <a:t>L’échelle</a:t>
            </a:r>
            <a:r>
              <a:rPr lang="en-US" dirty="0" smtClean="0"/>
              <a:t> commence à la </a:t>
            </a:r>
            <a:r>
              <a:rPr lang="en-US" dirty="0" err="1" smtClean="0"/>
              <a:t>température</a:t>
            </a:r>
            <a:r>
              <a:rPr lang="en-US" dirty="0" smtClean="0"/>
              <a:t> la plus </a:t>
            </a:r>
            <a:r>
              <a:rPr lang="en-US" dirty="0" err="1" smtClean="0"/>
              <a:t>froide</a:t>
            </a:r>
            <a:r>
              <a:rPr lang="en-US" dirty="0" smtClean="0"/>
              <a:t> possible </a:t>
            </a:r>
            <a:r>
              <a:rPr lang="en-US" dirty="0" smtClean="0">
                <a:sym typeface="Wingdings" pitchFamily="2" charset="2"/>
              </a:rPr>
              <a:t> -273</a:t>
            </a:r>
            <a:r>
              <a:rPr lang="en-US" dirty="0" smtClean="0">
                <a:latin typeface="Arial"/>
                <a:cs typeface="Arial"/>
                <a:sym typeface="Wingdings" pitchFamily="2" charset="2"/>
              </a:rPr>
              <a:t>°C (</a:t>
            </a:r>
            <a:r>
              <a:rPr lang="en-US" dirty="0" err="1" smtClean="0">
                <a:latin typeface="Arial"/>
                <a:cs typeface="Arial"/>
                <a:sym typeface="Wingdings" pitchFamily="2" charset="2"/>
              </a:rPr>
              <a:t>zéro</a:t>
            </a:r>
            <a:r>
              <a:rPr lang="en-US" dirty="0" smtClean="0">
                <a:latin typeface="Arial"/>
                <a:cs typeface="Arial"/>
                <a:sym typeface="Wingdings" pitchFamily="2" charset="2"/>
              </a:rPr>
              <a:t> </a:t>
            </a:r>
            <a:r>
              <a:rPr lang="en-US" dirty="0" err="1" smtClean="0">
                <a:latin typeface="Arial"/>
                <a:cs typeface="Arial"/>
                <a:sym typeface="Wingdings" pitchFamily="2" charset="2"/>
              </a:rPr>
              <a:t>absolu</a:t>
            </a:r>
            <a:r>
              <a:rPr lang="en-US" dirty="0" smtClean="0">
                <a:latin typeface="Arial"/>
                <a:cs typeface="Arial"/>
                <a:sym typeface="Wingdings" pitchFamily="2" charset="2"/>
              </a:rPr>
              <a:t>)</a:t>
            </a:r>
            <a:endParaRPr lang="en-US" dirty="0"/>
          </a:p>
        </p:txBody>
      </p:sp>
      <p:pic>
        <p:nvPicPr>
          <p:cNvPr id="1026" name="Picture 2" descr="http://1.bp.blogspot.com/-nbfcypZunn8/UopgllncPVI/AAAAAAAAHYo/2H3FSjYipzk/s1600/Kelvin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0999" y="381000"/>
            <a:ext cx="289915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échelles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5602" name="Picture 2" descr="https://www.windows2universe.org/physical_science/basic_tools/images/thermometers_kelvin_celsius_fahrenheit_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248400" cy="51710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2057400"/>
            <a:ext cx="12192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bouille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048000"/>
            <a:ext cx="12192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congèl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5715000"/>
            <a:ext cx="12192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Zéro</a:t>
            </a:r>
            <a:r>
              <a:rPr lang="en-US" dirty="0" smtClean="0"/>
              <a:t> </a:t>
            </a:r>
            <a:r>
              <a:rPr lang="en-US" dirty="0" err="1" smtClean="0"/>
              <a:t>Absolu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appareils</a:t>
            </a:r>
            <a:r>
              <a:rPr lang="en-US" dirty="0" smtClean="0"/>
              <a:t> pour </a:t>
            </a:r>
            <a:r>
              <a:rPr lang="en-US" dirty="0" err="1" smtClean="0"/>
              <a:t>mesurer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thermomètre</a:t>
            </a:r>
            <a:r>
              <a:rPr lang="en-US" b="1" dirty="0" smtClean="0"/>
              <a:t> de </a:t>
            </a:r>
            <a:r>
              <a:rPr lang="en-US" b="1" dirty="0" err="1" smtClean="0"/>
              <a:t>laboratoire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pic>
        <p:nvPicPr>
          <p:cNvPr id="26626" name="Picture 2" descr="http://www.colourbox.com/preview/2701850-367453-mercury-thermometer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6019800" cy="28468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verre</a:t>
            </a:r>
            <a:r>
              <a:rPr lang="en-CA" dirty="0" smtClean="0"/>
              <a:t> mince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72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réservoir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334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liquide</a:t>
            </a:r>
            <a:r>
              <a:rPr lang="en-CA" dirty="0" smtClean="0"/>
              <a:t> (</a:t>
            </a:r>
            <a:r>
              <a:rPr lang="en-CA" dirty="0" err="1" smtClean="0"/>
              <a:t>mercure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alcool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échelle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verre</a:t>
            </a:r>
            <a:r>
              <a:rPr lang="en-CA" dirty="0" smtClean="0"/>
              <a:t> </a:t>
            </a:r>
            <a:r>
              <a:rPr lang="en-CA" dirty="0" err="1" smtClean="0"/>
              <a:t>épais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3733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tube </a:t>
            </a:r>
            <a:r>
              <a:rPr lang="en-CA" dirty="0" err="1" smtClean="0"/>
              <a:t>capillaire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51816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67000" y="5638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4114800"/>
            <a:ext cx="6858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029200" y="44958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</p:cNvCxnSpPr>
          <p:nvPr/>
        </p:nvCxnSpPr>
        <p:spPr>
          <a:xfrm flipH="1" flipV="1">
            <a:off x="7924800" y="3276600"/>
            <a:ext cx="762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34000" y="3581400"/>
            <a:ext cx="533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bilame</a:t>
            </a:r>
            <a:endParaRPr lang="en-CA" dirty="0"/>
          </a:p>
        </p:txBody>
      </p:sp>
      <p:pic>
        <p:nvPicPr>
          <p:cNvPr id="1026" name="Picture 2" descr="http://www.vulgarisation-scientifique.com/wiki/uploads/Bilame.png"/>
          <p:cNvPicPr>
            <a:picLocks noChangeAspect="1" noChangeArrowheads="1"/>
          </p:cNvPicPr>
          <p:nvPr/>
        </p:nvPicPr>
        <p:blipFill>
          <a:blip r:embed="rId2" cstate="print"/>
          <a:srcRect l="862" t="2632" r="3474"/>
          <a:stretch>
            <a:fillRect/>
          </a:stretch>
        </p:blipFill>
        <p:spPr bwMode="auto">
          <a:xfrm>
            <a:off x="152400" y="1879168"/>
            <a:ext cx="8839200" cy="292143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50292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u="sng" dirty="0" smtClean="0"/>
              <a:t>Thermostat (un type de </a:t>
            </a:r>
            <a:r>
              <a:rPr lang="en-US" u="sng" dirty="0" err="1" smtClean="0"/>
              <a:t>bilame</a:t>
            </a:r>
            <a:r>
              <a:rPr lang="en-US" u="sng" dirty="0" smtClean="0"/>
              <a:t>)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Fabriqué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deux</a:t>
            </a:r>
            <a:r>
              <a:rPr lang="en-US" dirty="0"/>
              <a:t> type de </a:t>
            </a:r>
            <a:r>
              <a:rPr lang="en-US" dirty="0" err="1"/>
              <a:t>métaux</a:t>
            </a:r>
            <a:r>
              <a:rPr lang="en-US" dirty="0"/>
              <a:t> </a:t>
            </a:r>
            <a:r>
              <a:rPr lang="en-US" dirty="0" err="1"/>
              <a:t>fusionné</a:t>
            </a:r>
            <a:r>
              <a:rPr lang="en-US" dirty="0"/>
              <a:t> </a:t>
            </a:r>
            <a:r>
              <a:rPr lang="en-US" dirty="0" smtClean="0"/>
              <a:t>ensemble (</a:t>
            </a:r>
            <a:r>
              <a:rPr lang="en-US" i="1" dirty="0" smtClean="0"/>
              <a:t>ex. </a:t>
            </a:r>
            <a:r>
              <a:rPr lang="en-US" i="1" dirty="0" err="1"/>
              <a:t>c</a:t>
            </a:r>
            <a:r>
              <a:rPr lang="en-US" i="1" dirty="0" err="1" smtClean="0"/>
              <a:t>uivre</a:t>
            </a:r>
            <a:r>
              <a:rPr lang="en-US" i="1" dirty="0" smtClean="0"/>
              <a:t>, </a:t>
            </a:r>
            <a:r>
              <a:rPr lang="en-US" i="1" dirty="0" err="1" smtClean="0"/>
              <a:t>acier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smtClean="0"/>
              <a:t>- Les </a:t>
            </a:r>
            <a:r>
              <a:rPr lang="en-US" dirty="0" err="1"/>
              <a:t>métaux</a:t>
            </a:r>
            <a:r>
              <a:rPr lang="en-US" dirty="0"/>
              <a:t> </a:t>
            </a:r>
            <a:r>
              <a:rPr lang="en-US" dirty="0" err="1" smtClean="0"/>
              <a:t>gonflent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 smtClean="0"/>
              <a:t>contratent</a:t>
            </a:r>
            <a:r>
              <a:rPr lang="en-US" dirty="0" smtClean="0"/>
              <a:t> </a:t>
            </a:r>
            <a:r>
              <a:rPr lang="en-US" dirty="0"/>
              <a:t>aux </a:t>
            </a:r>
            <a:r>
              <a:rPr lang="en-US" dirty="0" err="1"/>
              <a:t>taux</a:t>
            </a:r>
            <a:r>
              <a:rPr lang="en-US" dirty="0"/>
              <a:t> </a:t>
            </a:r>
            <a:r>
              <a:rPr lang="en-US" dirty="0" err="1"/>
              <a:t>différent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cuivre</a:t>
            </a:r>
            <a:r>
              <a:rPr lang="en-US" i="1" dirty="0" smtClean="0"/>
              <a:t> dilate/contract plus </a:t>
            </a:r>
            <a:r>
              <a:rPr lang="en-US" i="1" dirty="0" err="1" smtClean="0"/>
              <a:t>vite</a:t>
            </a:r>
            <a:r>
              <a:rPr lang="en-US" i="1" dirty="0"/>
              <a:t> </a:t>
            </a:r>
            <a:r>
              <a:rPr lang="en-US" i="1" dirty="0" smtClean="0"/>
              <a:t>que </a:t>
            </a:r>
            <a:r>
              <a:rPr lang="en-US" i="1" dirty="0" err="1" smtClean="0"/>
              <a:t>l’acier</a:t>
            </a:r>
            <a:r>
              <a:rPr lang="en-US" dirty="0" smtClean="0"/>
              <a:t>) qui </a:t>
            </a:r>
            <a:r>
              <a:rPr lang="en-US" dirty="0" err="1"/>
              <a:t>causent</a:t>
            </a:r>
            <a:r>
              <a:rPr lang="en-US" dirty="0"/>
              <a:t> les </a:t>
            </a:r>
            <a:r>
              <a:rPr lang="en-US" dirty="0" err="1"/>
              <a:t>bandes</a:t>
            </a:r>
            <a:r>
              <a:rPr lang="en-US" dirty="0"/>
              <a:t> de </a:t>
            </a:r>
            <a:r>
              <a:rPr lang="en-US" dirty="0" err="1"/>
              <a:t>courber</a:t>
            </a:r>
            <a:r>
              <a:rPr lang="en-US" dirty="0"/>
              <a:t> sous le </a:t>
            </a:r>
            <a:r>
              <a:rPr lang="en-US" dirty="0" err="1"/>
              <a:t>chaleur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1000"/>
            <a:ext cx="7772400" cy="5638800"/>
          </a:xfrm>
        </p:spPr>
        <p:txBody>
          <a:bodyPr/>
          <a:lstStyle/>
          <a:p>
            <a:r>
              <a:rPr lang="en-US" dirty="0" smtClean="0"/>
              <a:t>Thermostat</a:t>
            </a:r>
            <a:endParaRPr lang="en-US" dirty="0"/>
          </a:p>
        </p:txBody>
      </p:sp>
      <p:pic>
        <p:nvPicPr>
          <p:cNvPr id="29698" name="Picture 2" descr="http://www.kansascity-homeinspections.com/images/762_Thermostat%20Mercury%20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564783" cy="521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Décrivant</a:t>
            </a:r>
            <a:r>
              <a:rPr lang="en-US" dirty="0" smtClean="0"/>
              <a:t> la </a:t>
            </a:r>
            <a:r>
              <a:rPr lang="en-US" dirty="0" err="1" smtClean="0"/>
              <a:t>température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affecte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vie </a:t>
            </a:r>
            <a:r>
              <a:rPr lang="en-US" dirty="0" err="1" smtClean="0"/>
              <a:t>quotidienne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Pourquoi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chaud</a:t>
            </a:r>
            <a:r>
              <a:rPr lang="en-US" dirty="0" smtClean="0"/>
              <a:t> </a:t>
            </a:r>
            <a:r>
              <a:rPr lang="en-US" dirty="0" err="1" smtClean="0"/>
              <a:t>jouant</a:t>
            </a:r>
            <a:r>
              <a:rPr lang="en-US" dirty="0" smtClean="0"/>
              <a:t> </a:t>
            </a:r>
            <a:r>
              <a:rPr lang="en-US" dirty="0" err="1" smtClean="0"/>
              <a:t>dehors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 </a:t>
            </a:r>
            <a:r>
              <a:rPr lang="en-US" dirty="0" err="1" smtClean="0"/>
              <a:t>froids</a:t>
            </a:r>
            <a:r>
              <a:rPr lang="en-US" dirty="0" smtClean="0"/>
              <a:t> de </a:t>
            </a:r>
            <a:r>
              <a:rPr lang="en-US" dirty="0" err="1" smtClean="0"/>
              <a:t>l’hiver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"/>
            <a:ext cx="7772400" cy="3581400"/>
          </a:xfrm>
        </p:spPr>
        <p:txBody>
          <a:bodyPr/>
          <a:lstStyle/>
          <a:p>
            <a:r>
              <a:rPr lang="en-US" b="1" dirty="0" err="1" smtClean="0"/>
              <a:t>Thermomètre</a:t>
            </a:r>
            <a:r>
              <a:rPr lang="en-US" b="1" dirty="0" smtClean="0"/>
              <a:t> </a:t>
            </a:r>
            <a:r>
              <a:rPr lang="en-US" b="1" dirty="0" err="1" smtClean="0"/>
              <a:t>infrarouge</a:t>
            </a:r>
            <a:endParaRPr lang="en-US" b="1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Transform la radiation </a:t>
            </a:r>
            <a:r>
              <a:rPr lang="en-US" dirty="0" err="1" smtClean="0"/>
              <a:t>infrarouge</a:t>
            </a:r>
            <a:r>
              <a:rPr lang="en-US" dirty="0" smtClean="0"/>
              <a:t> aux </a:t>
            </a:r>
            <a:r>
              <a:rPr lang="en-US" dirty="0" err="1" smtClean="0"/>
              <a:t>couleurs</a:t>
            </a:r>
            <a:r>
              <a:rPr lang="en-US" dirty="0" smtClean="0"/>
              <a:t> qui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interprété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différence</a:t>
            </a:r>
            <a:r>
              <a:rPr lang="en-US" dirty="0" smtClean="0"/>
              <a:t> en </a:t>
            </a:r>
            <a:r>
              <a:rPr lang="en-US" dirty="0" err="1" smtClean="0"/>
              <a:t>température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utilisé</a:t>
            </a:r>
            <a:r>
              <a:rPr lang="en-US" dirty="0" smtClean="0"/>
              <a:t> pour </a:t>
            </a:r>
            <a:r>
              <a:rPr lang="en-US" dirty="0" err="1" smtClean="0"/>
              <a:t>montrer</a:t>
            </a:r>
            <a:r>
              <a:rPr lang="en-US" dirty="0" smtClean="0"/>
              <a:t> la </a:t>
            </a:r>
            <a:r>
              <a:rPr lang="en-US" dirty="0" err="1" smtClean="0"/>
              <a:t>perte</a:t>
            </a:r>
            <a:r>
              <a:rPr lang="en-US" dirty="0" smtClean="0"/>
              <a:t> de </a:t>
            </a:r>
            <a:r>
              <a:rPr lang="en-US" dirty="0" err="1" smtClean="0"/>
              <a:t>chaleur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1746" name="Picture 2" descr="http://coolcosmos.ipac.caltech.edu/cosmic_classroom/ir_tutorial/images/irb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62400"/>
            <a:ext cx="2352675" cy="2524126"/>
          </a:xfrm>
          <a:prstGeom prst="rect">
            <a:avLst/>
          </a:prstGeom>
          <a:noFill/>
        </p:spPr>
      </p:pic>
      <p:pic>
        <p:nvPicPr>
          <p:cNvPr id="31748" name="Picture 4" descr="http://1.bp.blogspot.com/-_9P9Z-0xfQA/TdzeW617gcI/AAAAAAAAAzQ/zXoqbLtKBw8/s1600/thermal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429000"/>
            <a:ext cx="53340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28600"/>
            <a:ext cx="7772400" cy="4572000"/>
          </a:xfrm>
        </p:spPr>
        <p:txBody>
          <a:bodyPr/>
          <a:lstStyle/>
          <a:p>
            <a:r>
              <a:rPr lang="en-US" b="1" dirty="0" smtClean="0"/>
              <a:t>Un thermocouple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Fabriquer</a:t>
            </a:r>
            <a:r>
              <a:rPr lang="en-US" dirty="0" smtClean="0"/>
              <a:t> avec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fils</a:t>
            </a:r>
            <a:r>
              <a:rPr lang="en-US" dirty="0" smtClean="0"/>
              <a:t> de </a:t>
            </a:r>
            <a:r>
              <a:rPr lang="en-US" dirty="0" err="1" smtClean="0"/>
              <a:t>métaux</a:t>
            </a:r>
            <a:r>
              <a:rPr lang="en-US" dirty="0" smtClean="0"/>
              <a:t> </a:t>
            </a:r>
            <a:r>
              <a:rPr lang="en-US" dirty="0" err="1" smtClean="0"/>
              <a:t>différents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différence</a:t>
            </a:r>
            <a:r>
              <a:rPr lang="en-US" dirty="0" smtClean="0"/>
              <a:t> de </a:t>
            </a:r>
            <a:r>
              <a:rPr lang="en-US" dirty="0" err="1" smtClean="0"/>
              <a:t>température</a:t>
            </a:r>
            <a:r>
              <a:rPr lang="en-US" dirty="0" smtClean="0"/>
              <a:t> cause un courant de </a:t>
            </a:r>
            <a:r>
              <a:rPr lang="en-US" dirty="0" err="1" smtClean="0"/>
              <a:t>couler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fils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Le courant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mesuré</a:t>
            </a:r>
            <a:r>
              <a:rPr lang="en-US" dirty="0" smtClean="0"/>
              <a:t> par un </a:t>
            </a:r>
            <a:r>
              <a:rPr lang="en-US" dirty="0" err="1" smtClean="0"/>
              <a:t>échelle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Ce</a:t>
            </a:r>
            <a:r>
              <a:rPr lang="en-US" dirty="0" smtClean="0"/>
              <a:t> type de </a:t>
            </a:r>
            <a:r>
              <a:rPr lang="en-US" dirty="0" err="1" smtClean="0"/>
              <a:t>thermomètre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mesurer</a:t>
            </a:r>
            <a:r>
              <a:rPr lang="en-US" dirty="0" smtClean="0"/>
              <a:t> des </a:t>
            </a:r>
            <a:r>
              <a:rPr lang="en-US" dirty="0" err="1" smtClean="0"/>
              <a:t>température</a:t>
            </a:r>
            <a:r>
              <a:rPr lang="en-US" dirty="0" smtClean="0"/>
              <a:t> plus haut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thermomètre</a:t>
            </a:r>
            <a:r>
              <a:rPr lang="en-US" dirty="0" smtClean="0"/>
              <a:t> </a:t>
            </a:r>
            <a:r>
              <a:rPr lang="en-US" dirty="0" err="1" smtClean="0"/>
              <a:t>typiques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7650" name="Picture 2" descr="http://marineinsight.com/wp-content/uploads/2011/03/Thermocouple-Circ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05200"/>
            <a:ext cx="4191000" cy="3188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thermomètre</a:t>
            </a:r>
            <a:r>
              <a:rPr lang="en-US" b="1" dirty="0" smtClean="0"/>
              <a:t> à résistance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thermomètres</a:t>
            </a:r>
            <a:r>
              <a:rPr lang="en-US" dirty="0" smtClean="0"/>
              <a:t> </a:t>
            </a:r>
            <a:r>
              <a:rPr lang="en-US" dirty="0" err="1" smtClean="0"/>
              <a:t>digitaux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8674" name="Picture 2" descr="http://s0.metrouniforms.com/images/P/DT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4572000" cy="3703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expérience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en-US" dirty="0" err="1" smtClean="0"/>
              <a:t>Mettez</a:t>
            </a:r>
            <a:r>
              <a:rPr lang="en-US" dirty="0" smtClean="0"/>
              <a:t> un main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chaud</a:t>
            </a:r>
            <a:r>
              <a:rPr lang="en-US" dirty="0" smtClean="0"/>
              <a:t>, </a:t>
            </a:r>
            <a:r>
              <a:rPr lang="en-US" dirty="0" err="1" smtClean="0"/>
              <a:t>l’autre</a:t>
            </a:r>
            <a:r>
              <a:rPr lang="en-US" dirty="0" smtClean="0"/>
              <a:t> main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froid</a:t>
            </a:r>
            <a:r>
              <a:rPr lang="en-US" dirty="0" smtClean="0"/>
              <a:t> pour </a:t>
            </a:r>
            <a:r>
              <a:rPr lang="en-US" dirty="0" err="1" smtClean="0"/>
              <a:t>une</a:t>
            </a:r>
            <a:r>
              <a:rPr lang="en-US" dirty="0" smtClean="0"/>
              <a:t> minute.</a:t>
            </a:r>
          </a:p>
          <a:p>
            <a:endParaRPr lang="en-US" dirty="0" smtClean="0"/>
          </a:p>
          <a:p>
            <a:r>
              <a:rPr lang="en-US" dirty="0" err="1" smtClean="0"/>
              <a:t>Puis</a:t>
            </a:r>
            <a:r>
              <a:rPr lang="en-US" dirty="0" smtClean="0"/>
              <a:t> </a:t>
            </a:r>
            <a:r>
              <a:rPr lang="en-US" dirty="0" err="1" smtClean="0"/>
              <a:t>mettez</a:t>
            </a:r>
            <a:r>
              <a:rPr lang="en-US" dirty="0" smtClean="0"/>
              <a:t> les </a:t>
            </a:r>
            <a:r>
              <a:rPr lang="en-US" dirty="0" err="1" smtClean="0"/>
              <a:t>deux</a:t>
            </a:r>
            <a:r>
              <a:rPr lang="en-US" dirty="0" smtClean="0"/>
              <a:t> main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tiède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Décris</a:t>
            </a:r>
            <a:r>
              <a:rPr lang="en-US" dirty="0" smtClean="0"/>
              <a:t> se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chaque</a:t>
            </a:r>
            <a:r>
              <a:rPr lang="en-US" dirty="0" smtClean="0"/>
              <a:t> main </a:t>
            </a:r>
            <a:r>
              <a:rPr lang="en-US" dirty="0" err="1" smtClean="0"/>
              <a:t>sens.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Température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76200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quelque</a:t>
            </a:r>
            <a:r>
              <a:rPr lang="en-US" dirty="0" smtClean="0"/>
              <a:t> chose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chaud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froid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health.syr.edu/_images/_blog/h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2514600" cy="3941250"/>
          </a:xfrm>
          <a:prstGeom prst="rect">
            <a:avLst/>
          </a:prstGeom>
          <a:noFill/>
        </p:spPr>
      </p:pic>
      <p:pic>
        <p:nvPicPr>
          <p:cNvPr id="1028" name="Picture 4" descr="http://2.bp.blogspot.com/-9USwaOJ7V10/UZOpOtbCcxI/AAAAAAAAXIY/tSIw8zUCLL4/s1600/col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124200"/>
            <a:ext cx="262890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températures</a:t>
            </a:r>
            <a:r>
              <a:rPr lang="en-US" dirty="0" smtClean="0"/>
              <a:t>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609600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corp</a:t>
            </a:r>
            <a:r>
              <a:rPr lang="en-US" dirty="0" smtClean="0"/>
              <a:t> </a:t>
            </a:r>
            <a:r>
              <a:rPr lang="en-US" dirty="0" err="1" smtClean="0"/>
              <a:t>humain</a:t>
            </a:r>
            <a:endParaRPr lang="en-US" dirty="0"/>
          </a:p>
        </p:txBody>
      </p:sp>
      <p:pic>
        <p:nvPicPr>
          <p:cNvPr id="17410" name="Picture 2" descr="http://2.bp.blogspot.com/_fBjrFs8Btro/TSBry6OV7LI/AAAAAAAAAH0/RuQe_IU0mK0/s1600/body-temper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7000"/>
            <a:ext cx="3810000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1143000"/>
          </a:xfrm>
        </p:spPr>
        <p:txBody>
          <a:bodyPr/>
          <a:lstStyle/>
          <a:p>
            <a:r>
              <a:rPr lang="en-US" dirty="0" smtClean="0"/>
              <a:t>Le point de </a:t>
            </a:r>
            <a:r>
              <a:rPr lang="en-US" dirty="0" err="1" smtClean="0"/>
              <a:t>congélation</a:t>
            </a:r>
            <a:r>
              <a:rPr lang="en-US" dirty="0" smtClean="0"/>
              <a:t> de </a:t>
            </a:r>
            <a:r>
              <a:rPr lang="en-US" dirty="0" err="1" smtClean="0"/>
              <a:t>l’eau</a:t>
            </a:r>
            <a:endParaRPr lang="en-US" dirty="0" smtClean="0"/>
          </a:p>
        </p:txBody>
      </p:sp>
      <p:pic>
        <p:nvPicPr>
          <p:cNvPr id="18434" name="Picture 2" descr="http://www.mathematicsdictionary.com/english/vmd/images/d/degreescelsiusc.gif"/>
          <p:cNvPicPr>
            <a:picLocks noChangeAspect="1" noChangeArrowheads="1"/>
          </p:cNvPicPr>
          <p:nvPr/>
        </p:nvPicPr>
        <p:blipFill>
          <a:blip r:embed="rId2" cstate="print"/>
          <a:srcRect l="10500" t="4000" r="59500" b="6000"/>
          <a:stretch>
            <a:fillRect/>
          </a:stretch>
        </p:blipFill>
        <p:spPr bwMode="auto">
          <a:xfrm>
            <a:off x="2514600" y="2438400"/>
            <a:ext cx="1524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32766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4953000"/>
            <a:ext cx="3657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 point de </a:t>
            </a:r>
            <a:r>
              <a:rPr lang="en-US" dirty="0" err="1" smtClean="0"/>
              <a:t>congélation</a:t>
            </a:r>
            <a:r>
              <a:rPr lang="en-US" dirty="0" smtClean="0"/>
              <a:t> = 0°C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733800"/>
            <a:ext cx="1676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Thermomètre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14800" y="5105400"/>
            <a:ext cx="60960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1143000"/>
          </a:xfrm>
        </p:spPr>
        <p:txBody>
          <a:bodyPr/>
          <a:lstStyle/>
          <a:p>
            <a:r>
              <a:rPr lang="en-US" dirty="0" smtClean="0"/>
              <a:t>Le point </a:t>
            </a:r>
            <a:r>
              <a:rPr lang="en-US" dirty="0" err="1" smtClean="0"/>
              <a:t>d’ébullition</a:t>
            </a:r>
            <a:r>
              <a:rPr lang="en-US" dirty="0" smtClean="0"/>
              <a:t> de </a:t>
            </a:r>
            <a:r>
              <a:rPr lang="en-US" dirty="0" err="1" smtClean="0"/>
              <a:t>l’eau</a:t>
            </a:r>
            <a:endParaRPr lang="en-US" dirty="0" smtClean="0"/>
          </a:p>
        </p:txBody>
      </p:sp>
      <p:pic>
        <p:nvPicPr>
          <p:cNvPr id="18434" name="Picture 2" descr="http://www.mathematicsdictionary.com/english/vmd/images/d/degreescelsiusc.gif"/>
          <p:cNvPicPr>
            <a:picLocks noChangeAspect="1" noChangeArrowheads="1"/>
          </p:cNvPicPr>
          <p:nvPr/>
        </p:nvPicPr>
        <p:blipFill>
          <a:blip r:embed="rId2" cstate="print"/>
          <a:srcRect l="10500" t="4000" r="59500" b="6000"/>
          <a:stretch>
            <a:fillRect/>
          </a:stretch>
        </p:blipFill>
        <p:spPr bwMode="auto">
          <a:xfrm>
            <a:off x="2514600" y="2438400"/>
            <a:ext cx="1524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400" y="3200400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 point </a:t>
            </a:r>
            <a:r>
              <a:rPr lang="en-US" dirty="0" err="1" smtClean="0"/>
              <a:t>d’ébullition</a:t>
            </a:r>
            <a:r>
              <a:rPr lang="en-US" dirty="0" smtClean="0"/>
              <a:t> = 100°C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495300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733800"/>
            <a:ext cx="1676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Thermomètre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114800" y="3352800"/>
            <a:ext cx="60960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324600" cy="6858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confortable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salle</a:t>
            </a:r>
            <a:endParaRPr lang="en-US" dirty="0"/>
          </a:p>
        </p:txBody>
      </p:sp>
      <p:pic>
        <p:nvPicPr>
          <p:cNvPr id="19458" name="Picture 2" descr="http://www.ypcomoxvalley.com/wp-content/uploads/2013/06/1001623_10151420429707665_1224465168_n-572x3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448300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Mesurant</a:t>
            </a:r>
            <a:r>
              <a:rPr lang="en-US" dirty="0" smtClean="0"/>
              <a:t> les </a:t>
            </a:r>
            <a:r>
              <a:rPr lang="en-US" dirty="0" err="1" smtClean="0"/>
              <a:t>températures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thermomètre</a:t>
            </a:r>
            <a:r>
              <a:rPr lang="en-US" dirty="0" smtClean="0"/>
              <a:t> </a:t>
            </a:r>
            <a:r>
              <a:rPr lang="en-US" dirty="0" err="1" smtClean="0"/>
              <a:t>précoce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dirty="0" smtClean="0"/>
              <a:t>La </a:t>
            </a:r>
            <a:r>
              <a:rPr lang="en-US" b="1" dirty="0" err="1" smtClean="0"/>
              <a:t>thermomètre</a:t>
            </a:r>
            <a:r>
              <a:rPr lang="en-US" b="1" dirty="0" smtClean="0"/>
              <a:t> de </a:t>
            </a:r>
            <a:r>
              <a:rPr lang="en-US" b="1" dirty="0" err="1" smtClean="0"/>
              <a:t>l’air</a:t>
            </a:r>
            <a:r>
              <a:rPr lang="en-US" b="1" dirty="0" smtClean="0"/>
              <a:t> de Galileo </a:t>
            </a:r>
            <a:r>
              <a:rPr lang="en-US" dirty="0" smtClean="0"/>
              <a:t>:	</a:t>
            </a:r>
            <a:br>
              <a:rPr lang="en-US" dirty="0" smtClean="0"/>
            </a:b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l’air</a:t>
            </a:r>
            <a:r>
              <a:rPr lang="en-US" dirty="0" smtClean="0"/>
              <a:t> se </a:t>
            </a:r>
            <a:r>
              <a:rPr lang="en-US" dirty="0" err="1" smtClean="0"/>
              <a:t>chauffe</a:t>
            </a:r>
            <a:r>
              <a:rPr lang="en-US" dirty="0" smtClean="0"/>
              <a:t> le </a:t>
            </a:r>
            <a:r>
              <a:rPr lang="en-US" dirty="0" err="1" smtClean="0"/>
              <a:t>liquide</a:t>
            </a:r>
            <a:r>
              <a:rPr lang="en-US" dirty="0" smtClean="0"/>
              <a:t> </a:t>
            </a:r>
            <a:r>
              <a:rPr lang="en-US" dirty="0" err="1" smtClean="0"/>
              <a:t>baisse</a:t>
            </a:r>
            <a:r>
              <a:rPr lang="en-US" dirty="0" smtClean="0"/>
              <a:t>,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l’air</a:t>
            </a:r>
            <a:r>
              <a:rPr lang="en-US" dirty="0" smtClean="0"/>
              <a:t> se </a:t>
            </a:r>
            <a:r>
              <a:rPr lang="en-US" dirty="0" err="1" smtClean="0"/>
              <a:t>refroidi</a:t>
            </a:r>
            <a:r>
              <a:rPr lang="en-US" dirty="0" smtClean="0"/>
              <a:t> le </a:t>
            </a:r>
            <a:r>
              <a:rPr lang="en-US" dirty="0" err="1" smtClean="0"/>
              <a:t>liquide</a:t>
            </a:r>
            <a:r>
              <a:rPr lang="en-US" dirty="0" smtClean="0"/>
              <a:t> </a:t>
            </a:r>
            <a:r>
              <a:rPr lang="en-US" dirty="0" err="1" smtClean="0"/>
              <a:t>monte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Les </a:t>
            </a:r>
            <a:r>
              <a:rPr lang="en-US" b="1" dirty="0" err="1" smtClean="0"/>
              <a:t>thermomètre</a:t>
            </a:r>
            <a:r>
              <a:rPr lang="en-US" b="1" dirty="0" smtClean="0"/>
              <a:t> </a:t>
            </a:r>
            <a:r>
              <a:rPr lang="en-US" b="1" dirty="0" err="1" smtClean="0"/>
              <a:t>liquide</a:t>
            </a:r>
            <a:r>
              <a:rPr lang="en-US" b="1" dirty="0" smtClean="0"/>
              <a:t> </a:t>
            </a:r>
            <a:r>
              <a:rPr lang="en-US" b="1" dirty="0" err="1" smtClean="0"/>
              <a:t>précoce</a:t>
            </a:r>
            <a:r>
              <a:rPr lang="en-US" b="1" dirty="0" smtClean="0"/>
              <a:t>  </a:t>
            </a:r>
            <a:r>
              <a:rPr lang="en-US" dirty="0" smtClean="0"/>
              <a:t>: 	</a:t>
            </a:r>
            <a:br>
              <a:rPr lang="en-US" dirty="0" smtClean="0"/>
            </a:br>
            <a:r>
              <a:rPr lang="en-US" dirty="0" err="1" smtClean="0"/>
              <a:t>Quand</a:t>
            </a:r>
            <a:r>
              <a:rPr lang="en-US" dirty="0" smtClean="0"/>
              <a:t> le </a:t>
            </a:r>
            <a:r>
              <a:rPr lang="en-US" dirty="0" err="1" smtClean="0"/>
              <a:t>liquide</a:t>
            </a:r>
            <a:r>
              <a:rPr lang="en-US" dirty="0" smtClean="0"/>
              <a:t>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tube,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monte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910</TotalTime>
  <Words>432</Words>
  <Application>Microsoft Office PowerPoint</Application>
  <PresentationFormat>On-screen Show (4:3)</PresentationFormat>
  <Paragraphs>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Wingdings 2</vt:lpstr>
      <vt:lpstr>Equity</vt:lpstr>
      <vt:lpstr>La Chaleur</vt:lpstr>
      <vt:lpstr>Décrivant la température</vt:lpstr>
      <vt:lpstr>Une expérience</vt:lpstr>
      <vt:lpstr>Température</vt:lpstr>
      <vt:lpstr>Les températures standards</vt:lpstr>
      <vt:lpstr>PowerPoint Presentation</vt:lpstr>
      <vt:lpstr>PowerPoint Presentation</vt:lpstr>
      <vt:lpstr>PowerPoint Presentation</vt:lpstr>
      <vt:lpstr>Mesurant les températures</vt:lpstr>
      <vt:lpstr>La dilatation thermique</vt:lpstr>
      <vt:lpstr>La contraction thermique</vt:lpstr>
      <vt:lpstr>Les échelles de température</vt:lpstr>
      <vt:lpstr>Fahrenheit</vt:lpstr>
      <vt:lpstr>Celsius</vt:lpstr>
      <vt:lpstr>Kelvin</vt:lpstr>
      <vt:lpstr>Les trois échelles…</vt:lpstr>
      <vt:lpstr>Les appareils pour mesurer</vt:lpstr>
      <vt:lpstr>Le bilame</vt:lpstr>
      <vt:lpstr>PowerPoint Presentation</vt:lpstr>
      <vt:lpstr>PowerPoint Presentation</vt:lpstr>
      <vt:lpstr>PowerPoint Presentation</vt:lpstr>
      <vt:lpstr>PowerPoint Presentation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Chaleur</dc:title>
  <dc:creator>tech</dc:creator>
  <cp:lastModifiedBy>Sarah Oakley</cp:lastModifiedBy>
  <cp:revision>41</cp:revision>
  <dcterms:created xsi:type="dcterms:W3CDTF">2014-03-05T11:58:46Z</dcterms:created>
  <dcterms:modified xsi:type="dcterms:W3CDTF">2015-12-14T13:38:21Z</dcterms:modified>
</cp:coreProperties>
</file>