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CD9FEA4-65B0-49AD-B452-BD41070A390B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D716B02-98DD-4F4B-BB28-B6EB953B7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B1191D-8A54-42C3-9EE0-A27556B16587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88E9FC-DCC1-42AA-A13E-B9D63D7F0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295400"/>
            <a:ext cx="6581336" cy="3886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Chapitre</a:t>
            </a:r>
            <a:r>
              <a:rPr lang="en-US" dirty="0" smtClean="0"/>
              <a:t> 5 : </a:t>
            </a:r>
            <a:br>
              <a:rPr lang="en-US" dirty="0" smtClean="0"/>
            </a:br>
            <a:r>
              <a:rPr lang="fr-CA" cap="none" dirty="0" smtClean="0"/>
              <a:t>La théorie particulaire de la matière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589155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Sciences 7</a:t>
            </a:r>
            <a:br>
              <a:rPr lang="en-US" dirty="0" smtClean="0"/>
            </a:br>
            <a:r>
              <a:rPr lang="en-US" dirty="0" err="1" smtClean="0"/>
              <a:t>Unité</a:t>
            </a:r>
            <a:r>
              <a:rPr lang="en-US" dirty="0" smtClean="0"/>
              <a:t> 2 : La Chaleur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états</a:t>
            </a:r>
            <a:r>
              <a:rPr lang="en-US" dirty="0" smtClean="0"/>
              <a:t> de la </a:t>
            </a:r>
            <a:r>
              <a:rPr lang="en-US" dirty="0" err="1" smtClean="0"/>
              <a:t>matière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467600" cy="8382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Solide</a:t>
            </a:r>
            <a:r>
              <a:rPr lang="en-US" dirty="0" smtClean="0"/>
              <a:t>		</a:t>
            </a:r>
            <a:r>
              <a:rPr lang="en-US" dirty="0" err="1" smtClean="0"/>
              <a:t>Liquide</a:t>
            </a:r>
            <a:r>
              <a:rPr lang="en-US" dirty="0" smtClean="0"/>
              <a:t>		   </a:t>
            </a:r>
            <a:r>
              <a:rPr lang="en-US" dirty="0" err="1" smtClean="0"/>
              <a:t>Gaz</a:t>
            </a:r>
            <a:endParaRPr lang="en-US" dirty="0"/>
          </a:p>
        </p:txBody>
      </p:sp>
      <p:pic>
        <p:nvPicPr>
          <p:cNvPr id="3078" name="Picture 6" descr="http://www.grc.nasa.gov/WWW/k-12/airplane/Images/state.jpg"/>
          <p:cNvPicPr>
            <a:picLocks noChangeAspect="1" noChangeArrowheads="1"/>
          </p:cNvPicPr>
          <p:nvPr/>
        </p:nvPicPr>
        <p:blipFill>
          <a:blip r:embed="rId2" cstate="print"/>
          <a:srcRect t="22222" b="34815"/>
          <a:stretch>
            <a:fillRect/>
          </a:stretch>
        </p:blipFill>
        <p:spPr bwMode="auto">
          <a:xfrm>
            <a:off x="381000" y="2514600"/>
            <a:ext cx="7803931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3 </a:t>
            </a:r>
            <a:r>
              <a:rPr lang="en-US" dirty="0" err="1" smtClean="0"/>
              <a:t>états</a:t>
            </a:r>
            <a:r>
              <a:rPr lang="en-US" dirty="0" smtClean="0"/>
              <a:t> de la </a:t>
            </a:r>
            <a:r>
              <a:rPr lang="en-US" dirty="0" err="1" smtClean="0"/>
              <a:t>matière</a:t>
            </a:r>
            <a:r>
              <a:rPr lang="en-US" dirty="0" smtClean="0"/>
              <a:t> : </a:t>
            </a:r>
            <a:br>
              <a:rPr lang="en-US" dirty="0" smtClean="0"/>
            </a:b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comparaison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3152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Solide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Liquide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Gaz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Fixé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Fixé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 </a:t>
                      </a:r>
                      <a:r>
                        <a:rPr lang="en-US" baseline="0" dirty="0" smtClean="0"/>
                        <a:t>pour </a:t>
                      </a:r>
                      <a:r>
                        <a:rPr lang="en-US" baseline="0" dirty="0" err="1" smtClean="0"/>
                        <a:t>remplir</a:t>
                      </a:r>
                      <a:r>
                        <a:rPr lang="en-US" baseline="0" dirty="0" smtClean="0"/>
                        <a:t> un </a:t>
                      </a:r>
                      <a:r>
                        <a:rPr lang="en-US" baseline="0" dirty="0" err="1" smtClean="0"/>
                        <a:t>contenant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Forme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Fixé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Prend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forme</a:t>
                      </a:r>
                      <a:r>
                        <a:rPr lang="en-US" dirty="0" smtClean="0"/>
                        <a:t> du </a:t>
                      </a:r>
                      <a:r>
                        <a:rPr lang="en-US" dirty="0" err="1" smtClean="0"/>
                        <a:t>contenant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Prend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forme</a:t>
                      </a:r>
                      <a:r>
                        <a:rPr lang="en-US" dirty="0" smtClean="0"/>
                        <a:t> du </a:t>
                      </a:r>
                      <a:r>
                        <a:rPr lang="en-US" dirty="0" err="1" smtClean="0"/>
                        <a:t>contenant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L’oganisation</a:t>
                      </a:r>
                      <a:r>
                        <a:rPr lang="en-US" baseline="0" dirty="0" smtClean="0"/>
                        <a:t> des </a:t>
                      </a:r>
                      <a:r>
                        <a:rPr lang="en-US" baseline="0" dirty="0" err="1" smtClean="0"/>
                        <a:t>particules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Forces </a:t>
                      </a:r>
                      <a:r>
                        <a:rPr lang="en-US" dirty="0" err="1" smtClean="0"/>
                        <a:t>attirant</a:t>
                      </a:r>
                      <a:r>
                        <a:rPr lang="en-US" dirty="0" smtClean="0"/>
                        <a:t> forts – </a:t>
                      </a:r>
                      <a:r>
                        <a:rPr lang="en-US" dirty="0" err="1" smtClean="0"/>
                        <a:t>particules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proches</a:t>
                      </a:r>
                      <a:r>
                        <a:rPr lang="en-US" baseline="0" dirty="0" smtClean="0"/>
                        <a:t> à </a:t>
                      </a:r>
                      <a:r>
                        <a:rPr lang="en-US" baseline="0" dirty="0" err="1" smtClean="0"/>
                        <a:t>l’un</a:t>
                      </a:r>
                      <a:r>
                        <a:rPr lang="en-US" baseline="0" dirty="0" smtClean="0"/>
                        <a:t> et </a:t>
                      </a:r>
                      <a:r>
                        <a:rPr lang="en-US" baseline="0" dirty="0" err="1" smtClean="0"/>
                        <a:t>l’autre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Forces </a:t>
                      </a:r>
                      <a:r>
                        <a:rPr lang="en-US" dirty="0" err="1" smtClean="0"/>
                        <a:t>attirant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modérer</a:t>
                      </a:r>
                      <a:r>
                        <a:rPr lang="en-US" dirty="0" smtClean="0"/>
                        <a:t> – </a:t>
                      </a:r>
                      <a:r>
                        <a:rPr lang="en-US" dirty="0" err="1" smtClean="0"/>
                        <a:t>particules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faiblement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attachers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Forces </a:t>
                      </a:r>
                      <a:r>
                        <a:rPr lang="en-US" dirty="0" err="1" smtClean="0"/>
                        <a:t>attirant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faible</a:t>
                      </a:r>
                      <a:r>
                        <a:rPr lang="en-US" dirty="0" smtClean="0"/>
                        <a:t> – </a:t>
                      </a:r>
                      <a:r>
                        <a:rPr lang="en-US" dirty="0" err="1" smtClean="0"/>
                        <a:t>particules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très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faiblement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attacher</a:t>
                      </a:r>
                      <a:endParaRPr lang="en-US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mouvement</a:t>
                      </a:r>
                      <a:r>
                        <a:rPr lang="en-US" dirty="0" smtClean="0"/>
                        <a:t> des </a:t>
                      </a:r>
                      <a:r>
                        <a:rPr lang="en-US" dirty="0" err="1" smtClean="0"/>
                        <a:t>particules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Vibration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Glissement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Très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vite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Dilatation </a:t>
            </a:r>
            <a:r>
              <a:rPr lang="en-US" dirty="0" smtClean="0"/>
              <a:t>vs. </a:t>
            </a:r>
            <a:r>
              <a:rPr lang="en-US" dirty="0" err="1" smtClean="0"/>
              <a:t>Contration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Dilatation</a:t>
            </a:r>
            <a:endParaRPr lang="en-US" dirty="0" smtClean="0"/>
          </a:p>
          <a:p>
            <a:pPr lvl="1"/>
            <a:r>
              <a:rPr lang="en-US" dirty="0" err="1" smtClean="0"/>
              <a:t>Augmente</a:t>
            </a:r>
            <a:r>
              <a:rPr lang="en-US" dirty="0" smtClean="0"/>
              <a:t> le volume </a:t>
            </a:r>
            <a:r>
              <a:rPr lang="en-US" dirty="0" err="1" smtClean="0"/>
              <a:t>d’une</a:t>
            </a:r>
            <a:r>
              <a:rPr lang="en-US" dirty="0" smtClean="0"/>
              <a:t> substance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Contraction</a:t>
            </a:r>
          </a:p>
          <a:p>
            <a:pPr lvl="1"/>
            <a:r>
              <a:rPr lang="en-US" dirty="0" err="1" smtClean="0"/>
              <a:t>Diminue</a:t>
            </a:r>
            <a:r>
              <a:rPr lang="en-US" dirty="0" smtClean="0"/>
              <a:t> le volume </a:t>
            </a:r>
            <a:r>
              <a:rPr lang="en-US" dirty="0" err="1" smtClean="0"/>
              <a:t>d’une</a:t>
            </a:r>
            <a:r>
              <a:rPr lang="en-US" dirty="0" smtClean="0"/>
              <a:t> substance</a:t>
            </a:r>
            <a:endParaRPr lang="en-US" dirty="0"/>
          </a:p>
        </p:txBody>
      </p:sp>
      <p:pic>
        <p:nvPicPr>
          <p:cNvPr id="23554" name="Picture 2" descr="http://proxy.flss.edu.hk/~science/06/study_notes/6/image/Image006.jpg"/>
          <p:cNvPicPr>
            <a:picLocks noChangeAspect="1" noChangeArrowheads="1"/>
          </p:cNvPicPr>
          <p:nvPr/>
        </p:nvPicPr>
        <p:blipFill>
          <a:blip r:embed="rId2" cstate="print"/>
          <a:srcRect t="2351" b="10595"/>
          <a:stretch>
            <a:fillRect/>
          </a:stretch>
        </p:blipFill>
        <p:spPr bwMode="auto">
          <a:xfrm flipH="1">
            <a:off x="685800" y="3276600"/>
            <a:ext cx="7467600" cy="28956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962400" y="46482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les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substance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chauffés</a:t>
            </a:r>
            <a:r>
              <a:rPr lang="en-US" dirty="0" smtClean="0"/>
              <a:t>, </a:t>
            </a:r>
            <a:r>
              <a:rPr lang="en-US" dirty="0" err="1" smtClean="0"/>
              <a:t>ils</a:t>
            </a:r>
            <a:r>
              <a:rPr lang="en-US" dirty="0" smtClean="0"/>
              <a:t>… </a:t>
            </a:r>
          </a:p>
          <a:p>
            <a:pPr lvl="1"/>
            <a:r>
              <a:rPr lang="en-US" u="sng" dirty="0" err="1" smtClean="0"/>
              <a:t>gagnent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endParaRPr lang="en-US" dirty="0" smtClean="0"/>
          </a:p>
          <a:p>
            <a:pPr lvl="1"/>
            <a:r>
              <a:rPr lang="en-US" dirty="0" err="1" smtClean="0"/>
              <a:t>bougent</a:t>
            </a:r>
            <a:r>
              <a:rPr lang="en-US" dirty="0" smtClean="0"/>
              <a:t> plus </a:t>
            </a:r>
            <a:r>
              <a:rPr lang="en-US" u="sng" dirty="0" err="1" smtClean="0"/>
              <a:t>vite</a:t>
            </a:r>
            <a:endParaRPr lang="en-US" u="sng" dirty="0" smtClean="0"/>
          </a:p>
          <a:p>
            <a:pPr lvl="1"/>
            <a:r>
              <a:rPr lang="en-US" u="sng" dirty="0" smtClean="0"/>
              <a:t>se </a:t>
            </a:r>
            <a:r>
              <a:rPr lang="en-US" u="sng" dirty="0" err="1" smtClean="0"/>
              <a:t>séparent</a:t>
            </a:r>
            <a:r>
              <a:rPr lang="en-US" dirty="0" smtClean="0"/>
              <a:t> de </a:t>
            </a:r>
            <a:r>
              <a:rPr lang="en-US" dirty="0" err="1" smtClean="0"/>
              <a:t>l’un</a:t>
            </a:r>
            <a:r>
              <a:rPr lang="en-US" dirty="0" smtClean="0"/>
              <a:t> et </a:t>
            </a:r>
            <a:r>
              <a:rPr lang="en-US" dirty="0" err="1" smtClean="0"/>
              <a:t>l’autre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prennent</a:t>
            </a:r>
            <a:r>
              <a:rPr lang="en-US" dirty="0" smtClean="0"/>
              <a:t> </a:t>
            </a:r>
            <a:r>
              <a:rPr lang="en-US" u="sng" dirty="0" smtClean="0"/>
              <a:t>plus</a:t>
            </a:r>
            <a:r>
              <a:rPr lang="en-US" dirty="0" smtClean="0"/>
              <a:t> </a:t>
            </a:r>
            <a:r>
              <a:rPr lang="en-US" dirty="0" err="1" smtClean="0"/>
              <a:t>d’épace</a:t>
            </a:r>
            <a:endParaRPr lang="en-US" dirty="0" smtClean="0"/>
          </a:p>
          <a:p>
            <a:pPr lvl="1"/>
            <a:r>
              <a:rPr lang="en-US" u="sng" dirty="0" err="1" smtClean="0"/>
              <a:t>augmentent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volume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les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substance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refroidi</a:t>
            </a:r>
            <a:r>
              <a:rPr lang="en-US" dirty="0" smtClean="0"/>
              <a:t>, </a:t>
            </a:r>
            <a:r>
              <a:rPr lang="en-US" dirty="0" err="1" smtClean="0"/>
              <a:t>ils</a:t>
            </a:r>
            <a:r>
              <a:rPr lang="en-US" dirty="0" smtClean="0"/>
              <a:t>… </a:t>
            </a:r>
          </a:p>
          <a:p>
            <a:pPr lvl="1"/>
            <a:r>
              <a:rPr lang="en-US" u="sng" dirty="0" err="1" smtClean="0"/>
              <a:t>perdent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endParaRPr lang="en-US" dirty="0" smtClean="0"/>
          </a:p>
          <a:p>
            <a:pPr lvl="1"/>
            <a:r>
              <a:rPr lang="en-US" dirty="0" err="1" smtClean="0"/>
              <a:t>bougent</a:t>
            </a:r>
            <a:r>
              <a:rPr lang="en-US" dirty="0" smtClean="0"/>
              <a:t> plus </a:t>
            </a:r>
            <a:r>
              <a:rPr lang="en-US" u="sng" dirty="0" err="1" smtClean="0"/>
              <a:t>lentement</a:t>
            </a:r>
            <a:endParaRPr lang="en-US" u="sng" dirty="0" smtClean="0"/>
          </a:p>
          <a:p>
            <a:pPr lvl="1"/>
            <a:r>
              <a:rPr lang="en-US" u="sng" dirty="0" err="1" smtClean="0"/>
              <a:t>rapproche</a:t>
            </a:r>
            <a:r>
              <a:rPr lang="en-US" dirty="0" smtClean="0"/>
              <a:t> </a:t>
            </a:r>
            <a:r>
              <a:rPr lang="en-US" dirty="0" err="1" smtClean="0"/>
              <a:t>l’une</a:t>
            </a:r>
            <a:r>
              <a:rPr lang="en-US" dirty="0" smtClean="0"/>
              <a:t> et </a:t>
            </a:r>
            <a:r>
              <a:rPr lang="en-US" dirty="0" err="1" smtClean="0"/>
              <a:t>l’autre</a:t>
            </a:r>
            <a:endParaRPr lang="en-US" dirty="0" smtClean="0"/>
          </a:p>
          <a:p>
            <a:pPr lvl="1"/>
            <a:r>
              <a:rPr lang="en-US" dirty="0" err="1" smtClean="0"/>
              <a:t>prennent</a:t>
            </a:r>
            <a:r>
              <a:rPr lang="en-US" dirty="0" smtClean="0"/>
              <a:t> </a:t>
            </a:r>
            <a:r>
              <a:rPr lang="en-US" u="sng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d’espace</a:t>
            </a:r>
            <a:endParaRPr lang="en-US" dirty="0" smtClean="0"/>
          </a:p>
          <a:p>
            <a:pPr lvl="1"/>
            <a:r>
              <a:rPr lang="en-US" u="sng" dirty="0" err="1" smtClean="0"/>
              <a:t>reduisent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volume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077200" cy="1676399"/>
          </a:xfrm>
        </p:spPr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nous </a:t>
            </a:r>
            <a:r>
              <a:rPr lang="en-US" dirty="0" err="1" smtClean="0"/>
              <a:t>concerner</a:t>
            </a:r>
            <a:r>
              <a:rPr lang="en-US" dirty="0" smtClean="0"/>
              <a:t> avec </a:t>
            </a:r>
            <a:r>
              <a:rPr lang="en-US" dirty="0" err="1" smtClean="0"/>
              <a:t>l’expansion</a:t>
            </a:r>
            <a:r>
              <a:rPr lang="en-US" dirty="0" smtClean="0"/>
              <a:t> et la contraction des </a:t>
            </a:r>
            <a:r>
              <a:rPr lang="en-US" dirty="0" err="1" smtClean="0"/>
              <a:t>objets</a:t>
            </a:r>
            <a:r>
              <a:rPr lang="en-US" dirty="0" smtClean="0"/>
              <a:t> </a:t>
            </a:r>
            <a:r>
              <a:rPr lang="en-US" dirty="0" err="1" smtClean="0"/>
              <a:t>ci-dessous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057400"/>
            <a:ext cx="2969133" cy="445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http://i.huffpost.com/gen/1140577/thumbs/o-BABY-TRAIN-TRACKS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571999" cy="3048000"/>
          </a:xfrm>
          <a:prstGeom prst="rect">
            <a:avLst/>
          </a:prstGeom>
          <a:noFill/>
        </p:spPr>
      </p:pic>
      <p:pic>
        <p:nvPicPr>
          <p:cNvPr id="25605" name="Picture 5" descr="http://www.mountainvalleyspring.com/images/package/one-liter-glass.jpg"/>
          <p:cNvPicPr>
            <a:picLocks noChangeAspect="1" noChangeArrowheads="1"/>
          </p:cNvPicPr>
          <p:nvPr/>
        </p:nvPicPr>
        <p:blipFill>
          <a:blip r:embed="rId4" cstate="print"/>
          <a:srcRect l="25736" r="25132"/>
          <a:stretch>
            <a:fillRect/>
          </a:stretch>
        </p:blipFill>
        <p:spPr bwMode="auto">
          <a:xfrm>
            <a:off x="4267200" y="1905000"/>
            <a:ext cx="1754038" cy="44268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124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447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Démos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Acitivté</a:t>
            </a:r>
            <a:r>
              <a:rPr lang="en-US" dirty="0" smtClean="0"/>
              <a:t> 5-2B : </a:t>
            </a:r>
            <a:r>
              <a:rPr lang="en-US" dirty="0" err="1" smtClean="0"/>
              <a:t>Gonfler</a:t>
            </a:r>
            <a:r>
              <a:rPr lang="en-US" dirty="0" smtClean="0"/>
              <a:t> des </a:t>
            </a:r>
            <a:r>
              <a:rPr lang="en-US" dirty="0" err="1" smtClean="0"/>
              <a:t>balons</a:t>
            </a:r>
            <a:endParaRPr lang="en-US" dirty="0" smtClean="0"/>
          </a:p>
          <a:p>
            <a:pPr lvl="1"/>
            <a:r>
              <a:rPr lang="en-US" dirty="0" smtClean="0"/>
              <a:t>Pg. 145</a:t>
            </a:r>
          </a:p>
          <a:p>
            <a:endParaRPr lang="en-US" dirty="0" smtClean="0"/>
          </a:p>
          <a:p>
            <a:r>
              <a:rPr lang="en-US" dirty="0" err="1" smtClean="0"/>
              <a:t>Activité</a:t>
            </a:r>
            <a:r>
              <a:rPr lang="en-US" dirty="0" smtClean="0"/>
              <a:t> 5-2C : Vise le </a:t>
            </a:r>
            <a:r>
              <a:rPr lang="en-US" dirty="0" err="1" smtClean="0"/>
              <a:t>sommet</a:t>
            </a:r>
            <a:endParaRPr lang="en-US" dirty="0" smtClean="0"/>
          </a:p>
          <a:p>
            <a:pPr lvl="1"/>
            <a:r>
              <a:rPr lang="en-US" dirty="0" smtClean="0"/>
              <a:t>Pg. 152-153</a:t>
            </a:r>
          </a:p>
          <a:p>
            <a:endParaRPr lang="en-US" dirty="0" smtClean="0"/>
          </a:p>
          <a:p>
            <a:r>
              <a:rPr lang="en-US" dirty="0" err="1" smtClean="0"/>
              <a:t>Acitivté</a:t>
            </a:r>
            <a:r>
              <a:rPr lang="en-US" dirty="0" smtClean="0"/>
              <a:t> 5-2D : La dilatation des </a:t>
            </a:r>
            <a:r>
              <a:rPr lang="en-US" dirty="0" err="1" smtClean="0"/>
              <a:t>solides</a:t>
            </a:r>
            <a:endParaRPr lang="en-US" dirty="0" smtClean="0"/>
          </a:p>
          <a:p>
            <a:pPr lvl="1"/>
            <a:r>
              <a:rPr lang="en-US" dirty="0" smtClean="0"/>
              <a:t>Pg. 154-155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7818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Les </a:t>
            </a:r>
            <a:r>
              <a:rPr lang="en-US" sz="3200" dirty="0" err="1" smtClean="0"/>
              <a:t>changements</a:t>
            </a:r>
            <a:r>
              <a:rPr lang="en-US" sz="3200" dirty="0" smtClean="0"/>
              <a:t> d’états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1371600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1828800"/>
            <a:ext cx="1371600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LIQUIDE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800600"/>
            <a:ext cx="1371600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4572000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déposition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33528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vaporisation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29718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solidification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32004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liquéfaction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27432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condensation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51816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sublimation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85800" y="2057400"/>
            <a:ext cx="2819400" cy="2667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29200" y="2286000"/>
            <a:ext cx="2438400" cy="2362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219200" y="2362200"/>
            <a:ext cx="2514600" cy="2362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181600" y="2057400"/>
            <a:ext cx="26670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981200" y="4953000"/>
            <a:ext cx="48768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81200" y="5181600"/>
            <a:ext cx="480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myctrring.com/wp-content/uploads/2008/12/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1143000" cy="1143000"/>
          </a:xfrm>
          <a:prstGeom prst="rect">
            <a:avLst/>
          </a:prstGeom>
          <a:noFill/>
        </p:spPr>
      </p:pic>
      <p:pic>
        <p:nvPicPr>
          <p:cNvPr id="1032" name="Picture 8" descr="http://4.bp.blogspot.com/-dgKaXWUL7VU/URFlOLUR25I/AAAAAAAAMbM/Uaen5TAEQtg/s1600/snow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0"/>
            <a:ext cx="1321405" cy="1366410"/>
          </a:xfrm>
          <a:prstGeom prst="rect">
            <a:avLst/>
          </a:prstGeom>
          <a:noFill/>
        </p:spPr>
      </p:pic>
      <p:sp>
        <p:nvSpPr>
          <p:cNvPr id="1034" name="AutoShape 10" descr="http://images.clipshrine.com/download/downloadsvg/Simple-Clouds-4191-sv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images.clipshrine.com/download/downloadsvg/Simple-Clouds-4191-sv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://images.clipshrine.com/download/downloadsvg/Simple-Clouds-4191-sv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us.cdn4.123rf.com/168nwm/boroda/boroda0907/boroda090700023/5142422-abstract-clouds-background-seamless-white--blue-palette-vector-ill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410200"/>
            <a:ext cx="1295400" cy="1295400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0" y="762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Rouge – </a:t>
            </a:r>
            <a:r>
              <a:rPr lang="en-US" dirty="0" err="1" smtClean="0">
                <a:solidFill>
                  <a:srgbClr val="FF0000"/>
                </a:solidFill>
              </a:rPr>
              <a:t>perte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chaleur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Bleu – </a:t>
            </a:r>
            <a:r>
              <a:rPr lang="en-US" dirty="0" err="1" smtClean="0">
                <a:solidFill>
                  <a:srgbClr val="00B0F0"/>
                </a:solidFill>
              </a:rPr>
              <a:t>gagne</a:t>
            </a:r>
            <a:r>
              <a:rPr lang="en-US" dirty="0" smtClean="0">
                <a:solidFill>
                  <a:srgbClr val="00B0F0"/>
                </a:solidFill>
              </a:rPr>
              <a:t> de </a:t>
            </a:r>
            <a:r>
              <a:rPr lang="en-US" dirty="0" err="1" smtClean="0">
                <a:solidFill>
                  <a:srgbClr val="00B0F0"/>
                </a:solidFill>
              </a:rPr>
              <a:t>chaleur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graphique</a:t>
            </a:r>
            <a:r>
              <a:rPr lang="en-US" sz="3200" dirty="0" smtClean="0"/>
              <a:t> pour les </a:t>
            </a:r>
            <a:r>
              <a:rPr lang="en-US" sz="3200" dirty="0" err="1" smtClean="0"/>
              <a:t>changements</a:t>
            </a:r>
            <a:r>
              <a:rPr lang="en-US" sz="3200" dirty="0" smtClean="0"/>
              <a:t> d’états</a:t>
            </a:r>
            <a:endParaRPr lang="en-US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56156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3352800"/>
            <a:ext cx="9906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6019800"/>
            <a:ext cx="9906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60867" y="3731569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Température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79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Temps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343400"/>
            <a:ext cx="1828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Solide</a:t>
            </a:r>
            <a:r>
              <a:rPr lang="en-US" dirty="0" smtClean="0">
                <a:solidFill>
                  <a:srgbClr val="0070C0"/>
                </a:solidFill>
              </a:rPr>
              <a:t> qui fond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029200"/>
            <a:ext cx="2362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Solide</a:t>
            </a:r>
            <a:r>
              <a:rPr lang="en-US" dirty="0" smtClean="0">
                <a:solidFill>
                  <a:srgbClr val="0070C0"/>
                </a:solidFill>
              </a:rPr>
              <a:t> qui </a:t>
            </a:r>
            <a:r>
              <a:rPr lang="en-US" dirty="0" err="1" smtClean="0">
                <a:solidFill>
                  <a:srgbClr val="0070C0"/>
                </a:solidFill>
              </a:rPr>
              <a:t>réchauffe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3733800"/>
            <a:ext cx="2514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Solide</a:t>
            </a:r>
            <a:r>
              <a:rPr lang="en-US" dirty="0" smtClean="0">
                <a:solidFill>
                  <a:srgbClr val="0070C0"/>
                </a:solidFill>
              </a:rPr>
              <a:t> qui </a:t>
            </a:r>
            <a:r>
              <a:rPr lang="en-US" dirty="0" err="1" smtClean="0">
                <a:solidFill>
                  <a:srgbClr val="0070C0"/>
                </a:solidFill>
              </a:rPr>
              <a:t>réchauffe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895600"/>
            <a:ext cx="2057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Liquide</a:t>
            </a:r>
            <a:r>
              <a:rPr lang="en-US" dirty="0" smtClean="0">
                <a:solidFill>
                  <a:srgbClr val="0070C0"/>
                </a:solidFill>
              </a:rPr>
              <a:t> qui </a:t>
            </a:r>
            <a:r>
              <a:rPr lang="en-US" dirty="0" err="1" smtClean="0">
                <a:solidFill>
                  <a:srgbClr val="0070C0"/>
                </a:solidFill>
              </a:rPr>
              <a:t>bouille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2133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Gaz</a:t>
            </a:r>
            <a:r>
              <a:rPr lang="en-US" dirty="0" smtClean="0">
                <a:solidFill>
                  <a:srgbClr val="0070C0"/>
                </a:solidFill>
              </a:rPr>
              <a:t> qui </a:t>
            </a:r>
            <a:r>
              <a:rPr lang="en-US" dirty="0" err="1" smtClean="0">
                <a:solidFill>
                  <a:srgbClr val="0070C0"/>
                </a:solidFill>
              </a:rPr>
              <a:t>réchauffe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Les </a:t>
            </a:r>
            <a:r>
              <a:rPr lang="en-US" sz="4000" dirty="0" err="1" smtClean="0"/>
              <a:t>changements</a:t>
            </a:r>
            <a:r>
              <a:rPr lang="en-US" sz="4000" dirty="0" smtClean="0"/>
              <a:t> d’états et la TPM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96200" cy="3200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Ajoutant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thermique</a:t>
            </a:r>
            <a:r>
              <a:rPr lang="en-US" dirty="0" smtClean="0"/>
              <a:t> </a:t>
            </a:r>
            <a:r>
              <a:rPr lang="en-US" dirty="0" err="1" smtClean="0"/>
              <a:t>augmente</a:t>
            </a:r>
            <a:r>
              <a:rPr lang="en-US" dirty="0" smtClean="0"/>
              <a:t>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et </a:t>
            </a:r>
            <a:r>
              <a:rPr lang="en-US" dirty="0" err="1" smtClean="0"/>
              <a:t>donc</a:t>
            </a:r>
            <a:r>
              <a:rPr lang="en-US" dirty="0" smtClean="0"/>
              <a:t> la </a:t>
            </a:r>
            <a:r>
              <a:rPr lang="en-US" dirty="0" err="1" smtClean="0"/>
              <a:t>température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cassent</a:t>
            </a:r>
            <a:r>
              <a:rPr lang="en-US" dirty="0" smtClean="0"/>
              <a:t> </a:t>
            </a:r>
            <a:r>
              <a:rPr lang="en-US" dirty="0" err="1" smtClean="0"/>
              <a:t>leurs</a:t>
            </a:r>
            <a:r>
              <a:rPr lang="en-US" dirty="0" smtClean="0"/>
              <a:t> forces </a:t>
            </a:r>
            <a:r>
              <a:rPr lang="en-US" dirty="0" err="1" smtClean="0"/>
              <a:t>attirant</a:t>
            </a:r>
            <a:r>
              <a:rPr lang="en-US" dirty="0" smtClean="0"/>
              <a:t> avec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voisins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augmenté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1371600" y="48006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371600" y="54864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371600" y="62484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133600" y="48006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133600" y="54864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133600" y="62484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352800" y="48006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895600" y="54864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895600" y="62484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038600" y="56388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733800" y="63246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953000" y="51816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531345" y="5187277"/>
            <a:ext cx="154236" cy="312812"/>
          </a:xfrm>
          <a:custGeom>
            <a:avLst/>
            <a:gdLst>
              <a:gd name="connsiteX0" fmla="*/ 22033 w 154236"/>
              <a:gd name="connsiteY0" fmla="*/ 1668 h 312812"/>
              <a:gd name="connsiteX1" fmla="*/ 143219 w 154236"/>
              <a:gd name="connsiteY1" fmla="*/ 34718 h 312812"/>
              <a:gd name="connsiteX2" fmla="*/ 154236 w 154236"/>
              <a:gd name="connsiteY2" fmla="*/ 67769 h 312812"/>
              <a:gd name="connsiteX3" fmla="*/ 143219 w 154236"/>
              <a:gd name="connsiteY3" fmla="*/ 144887 h 312812"/>
              <a:gd name="connsiteX4" fmla="*/ 0 w 154236"/>
              <a:gd name="connsiteY4" fmla="*/ 166921 h 312812"/>
              <a:gd name="connsiteX5" fmla="*/ 11016 w 154236"/>
              <a:gd name="connsiteY5" fmla="*/ 122853 h 312812"/>
              <a:gd name="connsiteX6" fmla="*/ 110168 w 154236"/>
              <a:gd name="connsiteY6" fmla="*/ 122853 h 312812"/>
              <a:gd name="connsiteX7" fmla="*/ 143219 w 154236"/>
              <a:gd name="connsiteY7" fmla="*/ 188954 h 312812"/>
              <a:gd name="connsiteX8" fmla="*/ 132202 w 154236"/>
              <a:gd name="connsiteY8" fmla="*/ 233022 h 312812"/>
              <a:gd name="connsiteX9" fmla="*/ 88135 w 154236"/>
              <a:gd name="connsiteY9" fmla="*/ 299123 h 312812"/>
              <a:gd name="connsiteX10" fmla="*/ 11016 w 154236"/>
              <a:gd name="connsiteY10" fmla="*/ 310140 h 3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36" h="312812">
                <a:moveTo>
                  <a:pt x="22033" y="1668"/>
                </a:moveTo>
                <a:cubicBezTo>
                  <a:pt x="56425" y="5967"/>
                  <a:pt x="115444" y="0"/>
                  <a:pt x="143219" y="34718"/>
                </a:cubicBezTo>
                <a:cubicBezTo>
                  <a:pt x="150474" y="43786"/>
                  <a:pt x="150564" y="56752"/>
                  <a:pt x="154236" y="67769"/>
                </a:cubicBezTo>
                <a:cubicBezTo>
                  <a:pt x="150564" y="93475"/>
                  <a:pt x="152863" y="120777"/>
                  <a:pt x="143219" y="144887"/>
                </a:cubicBezTo>
                <a:cubicBezTo>
                  <a:pt x="118195" y="207445"/>
                  <a:pt x="44839" y="171405"/>
                  <a:pt x="0" y="166921"/>
                </a:cubicBezTo>
                <a:cubicBezTo>
                  <a:pt x="3672" y="152232"/>
                  <a:pt x="1557" y="134677"/>
                  <a:pt x="11016" y="122853"/>
                </a:cubicBezTo>
                <a:cubicBezTo>
                  <a:pt x="30160" y="98922"/>
                  <a:pt x="100124" y="121179"/>
                  <a:pt x="110168" y="122853"/>
                </a:cubicBezTo>
                <a:cubicBezTo>
                  <a:pt x="121308" y="139562"/>
                  <a:pt x="143219" y="166149"/>
                  <a:pt x="143219" y="188954"/>
                </a:cubicBezTo>
                <a:cubicBezTo>
                  <a:pt x="143219" y="204095"/>
                  <a:pt x="136362" y="218463"/>
                  <a:pt x="132202" y="233022"/>
                </a:cubicBezTo>
                <a:cubicBezTo>
                  <a:pt x="123481" y="263544"/>
                  <a:pt x="119705" y="281083"/>
                  <a:pt x="88135" y="299123"/>
                </a:cubicBezTo>
                <a:cubicBezTo>
                  <a:pt x="64180" y="312812"/>
                  <a:pt x="36798" y="310140"/>
                  <a:pt x="11016" y="3101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429974" y="5894024"/>
            <a:ext cx="218342" cy="347634"/>
          </a:xfrm>
          <a:custGeom>
            <a:avLst/>
            <a:gdLst>
              <a:gd name="connsiteX0" fmla="*/ 123404 w 218342"/>
              <a:gd name="connsiteY0" fmla="*/ 0 h 347634"/>
              <a:gd name="connsiteX1" fmla="*/ 167472 w 218342"/>
              <a:gd name="connsiteY1" fmla="*/ 11017 h 347634"/>
              <a:gd name="connsiteX2" fmla="*/ 211539 w 218342"/>
              <a:gd name="connsiteY2" fmla="*/ 77118 h 347634"/>
              <a:gd name="connsiteX3" fmla="*/ 167472 w 218342"/>
              <a:gd name="connsiteY3" fmla="*/ 198304 h 347634"/>
              <a:gd name="connsiteX4" fmla="*/ 123404 w 218342"/>
              <a:gd name="connsiteY4" fmla="*/ 209321 h 347634"/>
              <a:gd name="connsiteX5" fmla="*/ 13236 w 218342"/>
              <a:gd name="connsiteY5" fmla="*/ 198304 h 347634"/>
              <a:gd name="connsiteX6" fmla="*/ 24253 w 218342"/>
              <a:gd name="connsiteY6" fmla="*/ 154236 h 347634"/>
              <a:gd name="connsiteX7" fmla="*/ 57303 w 218342"/>
              <a:gd name="connsiteY7" fmla="*/ 132203 h 347634"/>
              <a:gd name="connsiteX8" fmla="*/ 167472 w 218342"/>
              <a:gd name="connsiteY8" fmla="*/ 143219 h 347634"/>
              <a:gd name="connsiteX9" fmla="*/ 189506 w 218342"/>
              <a:gd name="connsiteY9" fmla="*/ 176270 h 347634"/>
              <a:gd name="connsiteX10" fmla="*/ 211539 w 218342"/>
              <a:gd name="connsiteY10" fmla="*/ 242371 h 347634"/>
              <a:gd name="connsiteX11" fmla="*/ 189506 w 218342"/>
              <a:gd name="connsiteY11" fmla="*/ 308472 h 347634"/>
              <a:gd name="connsiteX12" fmla="*/ 156455 w 218342"/>
              <a:gd name="connsiteY12" fmla="*/ 319489 h 347634"/>
              <a:gd name="connsiteX13" fmla="*/ 90354 w 218342"/>
              <a:gd name="connsiteY13" fmla="*/ 341523 h 34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342" h="347634">
                <a:moveTo>
                  <a:pt x="123404" y="0"/>
                </a:moveTo>
                <a:cubicBezTo>
                  <a:pt x="138093" y="3672"/>
                  <a:pt x="156077" y="1046"/>
                  <a:pt x="167472" y="11017"/>
                </a:cubicBezTo>
                <a:cubicBezTo>
                  <a:pt x="187401" y="28455"/>
                  <a:pt x="211539" y="77118"/>
                  <a:pt x="211539" y="77118"/>
                </a:cubicBezTo>
                <a:cubicBezTo>
                  <a:pt x="204508" y="133362"/>
                  <a:pt x="218342" y="169235"/>
                  <a:pt x="167472" y="198304"/>
                </a:cubicBezTo>
                <a:cubicBezTo>
                  <a:pt x="154326" y="205816"/>
                  <a:pt x="138093" y="205649"/>
                  <a:pt x="123404" y="209321"/>
                </a:cubicBezTo>
                <a:cubicBezTo>
                  <a:pt x="86681" y="205649"/>
                  <a:pt x="45497" y="216227"/>
                  <a:pt x="13236" y="198304"/>
                </a:cubicBezTo>
                <a:cubicBezTo>
                  <a:pt x="0" y="190951"/>
                  <a:pt x="15854" y="166834"/>
                  <a:pt x="24253" y="154236"/>
                </a:cubicBezTo>
                <a:cubicBezTo>
                  <a:pt x="31597" y="143219"/>
                  <a:pt x="46286" y="139547"/>
                  <a:pt x="57303" y="132203"/>
                </a:cubicBezTo>
                <a:cubicBezTo>
                  <a:pt x="94026" y="135875"/>
                  <a:pt x="132460" y="131548"/>
                  <a:pt x="167472" y="143219"/>
                </a:cubicBezTo>
                <a:cubicBezTo>
                  <a:pt x="180033" y="147406"/>
                  <a:pt x="184128" y="164170"/>
                  <a:pt x="189506" y="176270"/>
                </a:cubicBezTo>
                <a:cubicBezTo>
                  <a:pt x="198939" y="197494"/>
                  <a:pt x="211539" y="242371"/>
                  <a:pt x="211539" y="242371"/>
                </a:cubicBezTo>
                <a:cubicBezTo>
                  <a:pt x="204195" y="264405"/>
                  <a:pt x="203005" y="289573"/>
                  <a:pt x="189506" y="308472"/>
                </a:cubicBezTo>
                <a:cubicBezTo>
                  <a:pt x="182756" y="317922"/>
                  <a:pt x="166842" y="314296"/>
                  <a:pt x="156455" y="319489"/>
                </a:cubicBezTo>
                <a:cubicBezTo>
                  <a:pt x="100165" y="347634"/>
                  <a:pt x="148353" y="341523"/>
                  <a:pt x="90354" y="3415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202149" y="5199307"/>
            <a:ext cx="242334" cy="276967"/>
          </a:xfrm>
          <a:custGeom>
            <a:avLst/>
            <a:gdLst>
              <a:gd name="connsiteX0" fmla="*/ 89359 w 242334"/>
              <a:gd name="connsiteY0" fmla="*/ 654 h 276967"/>
              <a:gd name="connsiteX1" fmla="*/ 199528 w 242334"/>
              <a:gd name="connsiteY1" fmla="*/ 11671 h 276967"/>
              <a:gd name="connsiteX2" fmla="*/ 210545 w 242334"/>
              <a:gd name="connsiteY2" fmla="*/ 132857 h 276967"/>
              <a:gd name="connsiteX3" fmla="*/ 67326 w 242334"/>
              <a:gd name="connsiteY3" fmla="*/ 165907 h 276967"/>
              <a:gd name="connsiteX4" fmla="*/ 12241 w 242334"/>
              <a:gd name="connsiteY4" fmla="*/ 154891 h 276967"/>
              <a:gd name="connsiteX5" fmla="*/ 67326 w 242334"/>
              <a:gd name="connsiteY5" fmla="*/ 99806 h 276967"/>
              <a:gd name="connsiteX6" fmla="*/ 199528 w 242334"/>
              <a:gd name="connsiteY6" fmla="*/ 110823 h 276967"/>
              <a:gd name="connsiteX7" fmla="*/ 210545 w 242334"/>
              <a:gd name="connsiteY7" fmla="*/ 143874 h 276967"/>
              <a:gd name="connsiteX8" fmla="*/ 199528 w 242334"/>
              <a:gd name="connsiteY8" fmla="*/ 254042 h 276967"/>
              <a:gd name="connsiteX9" fmla="*/ 166478 w 242334"/>
              <a:gd name="connsiteY9" fmla="*/ 265059 h 276967"/>
              <a:gd name="connsiteX10" fmla="*/ 111393 w 242334"/>
              <a:gd name="connsiteY10" fmla="*/ 276076 h 27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334" h="276967">
                <a:moveTo>
                  <a:pt x="89359" y="654"/>
                </a:moveTo>
                <a:cubicBezTo>
                  <a:pt x="126082" y="4326"/>
                  <a:pt x="164516" y="0"/>
                  <a:pt x="199528" y="11671"/>
                </a:cubicBezTo>
                <a:cubicBezTo>
                  <a:pt x="242334" y="25940"/>
                  <a:pt x="213479" y="128665"/>
                  <a:pt x="210545" y="132857"/>
                </a:cubicBezTo>
                <a:cubicBezTo>
                  <a:pt x="197102" y="152062"/>
                  <a:pt x="81021" y="163951"/>
                  <a:pt x="67326" y="165907"/>
                </a:cubicBezTo>
                <a:cubicBezTo>
                  <a:pt x="48964" y="162235"/>
                  <a:pt x="23476" y="169871"/>
                  <a:pt x="12241" y="154891"/>
                </a:cubicBezTo>
                <a:cubicBezTo>
                  <a:pt x="0" y="138570"/>
                  <a:pt x="64878" y="101438"/>
                  <a:pt x="67326" y="99806"/>
                </a:cubicBezTo>
                <a:cubicBezTo>
                  <a:pt x="111393" y="103478"/>
                  <a:pt x="157263" y="97818"/>
                  <a:pt x="199528" y="110823"/>
                </a:cubicBezTo>
                <a:cubicBezTo>
                  <a:pt x="210627" y="114238"/>
                  <a:pt x="210545" y="132261"/>
                  <a:pt x="210545" y="143874"/>
                </a:cubicBezTo>
                <a:cubicBezTo>
                  <a:pt x="210545" y="180780"/>
                  <a:pt x="212140" y="219358"/>
                  <a:pt x="199528" y="254042"/>
                </a:cubicBezTo>
                <a:cubicBezTo>
                  <a:pt x="195559" y="264955"/>
                  <a:pt x="177644" y="261869"/>
                  <a:pt x="166478" y="265059"/>
                </a:cubicBezTo>
                <a:cubicBezTo>
                  <a:pt x="124802" y="276967"/>
                  <a:pt x="136107" y="276076"/>
                  <a:pt x="111393" y="2760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212067" y="5894024"/>
            <a:ext cx="259054" cy="360669"/>
          </a:xfrm>
          <a:custGeom>
            <a:avLst/>
            <a:gdLst>
              <a:gd name="connsiteX0" fmla="*/ 112492 w 259054"/>
              <a:gd name="connsiteY0" fmla="*/ 11017 h 360669"/>
              <a:gd name="connsiteX1" fmla="*/ 145543 w 259054"/>
              <a:gd name="connsiteY1" fmla="*/ 0 h 360669"/>
              <a:gd name="connsiteX2" fmla="*/ 178593 w 259054"/>
              <a:gd name="connsiteY2" fmla="*/ 11017 h 360669"/>
              <a:gd name="connsiteX3" fmla="*/ 233678 w 259054"/>
              <a:gd name="connsiteY3" fmla="*/ 77118 h 360669"/>
              <a:gd name="connsiteX4" fmla="*/ 233678 w 259054"/>
              <a:gd name="connsiteY4" fmla="*/ 220337 h 360669"/>
              <a:gd name="connsiteX5" fmla="*/ 200627 w 259054"/>
              <a:gd name="connsiteY5" fmla="*/ 231354 h 360669"/>
              <a:gd name="connsiteX6" fmla="*/ 24357 w 259054"/>
              <a:gd name="connsiteY6" fmla="*/ 220337 h 360669"/>
              <a:gd name="connsiteX7" fmla="*/ 2323 w 259054"/>
              <a:gd name="connsiteY7" fmla="*/ 187287 h 360669"/>
              <a:gd name="connsiteX8" fmla="*/ 13340 w 259054"/>
              <a:gd name="connsiteY8" fmla="*/ 132203 h 360669"/>
              <a:gd name="connsiteX9" fmla="*/ 145543 w 259054"/>
              <a:gd name="connsiteY9" fmla="*/ 165253 h 360669"/>
              <a:gd name="connsiteX10" fmla="*/ 167576 w 259054"/>
              <a:gd name="connsiteY10" fmla="*/ 198304 h 360669"/>
              <a:gd name="connsiteX11" fmla="*/ 178593 w 259054"/>
              <a:gd name="connsiteY11" fmla="*/ 242371 h 360669"/>
              <a:gd name="connsiteX12" fmla="*/ 167576 w 259054"/>
              <a:gd name="connsiteY12" fmla="*/ 308472 h 360669"/>
              <a:gd name="connsiteX13" fmla="*/ 156560 w 259054"/>
              <a:gd name="connsiteY13" fmla="*/ 341523 h 360669"/>
              <a:gd name="connsiteX14" fmla="*/ 46391 w 259054"/>
              <a:gd name="connsiteY14" fmla="*/ 352540 h 36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054" h="360669">
                <a:moveTo>
                  <a:pt x="112492" y="11017"/>
                </a:moveTo>
                <a:cubicBezTo>
                  <a:pt x="123509" y="7345"/>
                  <a:pt x="133930" y="0"/>
                  <a:pt x="145543" y="0"/>
                </a:cubicBezTo>
                <a:cubicBezTo>
                  <a:pt x="157156" y="0"/>
                  <a:pt x="168931" y="4575"/>
                  <a:pt x="178593" y="11017"/>
                </a:cubicBezTo>
                <a:cubicBezTo>
                  <a:pt x="204040" y="27982"/>
                  <a:pt x="217419" y="52731"/>
                  <a:pt x="233678" y="77118"/>
                </a:cubicBezTo>
                <a:cubicBezTo>
                  <a:pt x="246981" y="130335"/>
                  <a:pt x="259054" y="156896"/>
                  <a:pt x="233678" y="220337"/>
                </a:cubicBezTo>
                <a:cubicBezTo>
                  <a:pt x="229365" y="231119"/>
                  <a:pt x="211644" y="227682"/>
                  <a:pt x="200627" y="231354"/>
                </a:cubicBezTo>
                <a:cubicBezTo>
                  <a:pt x="141870" y="227682"/>
                  <a:pt x="81826" y="233108"/>
                  <a:pt x="24357" y="220337"/>
                </a:cubicBezTo>
                <a:cubicBezTo>
                  <a:pt x="11432" y="217465"/>
                  <a:pt x="3965" y="200425"/>
                  <a:pt x="2323" y="187287"/>
                </a:cubicBezTo>
                <a:cubicBezTo>
                  <a:pt x="0" y="168707"/>
                  <a:pt x="9668" y="150564"/>
                  <a:pt x="13340" y="132203"/>
                </a:cubicBezTo>
                <a:cubicBezTo>
                  <a:pt x="68464" y="138327"/>
                  <a:pt x="107594" y="127303"/>
                  <a:pt x="145543" y="165253"/>
                </a:cubicBezTo>
                <a:cubicBezTo>
                  <a:pt x="154905" y="174616"/>
                  <a:pt x="160232" y="187287"/>
                  <a:pt x="167576" y="198304"/>
                </a:cubicBezTo>
                <a:cubicBezTo>
                  <a:pt x="171248" y="212993"/>
                  <a:pt x="178593" y="227230"/>
                  <a:pt x="178593" y="242371"/>
                </a:cubicBezTo>
                <a:cubicBezTo>
                  <a:pt x="178593" y="264709"/>
                  <a:pt x="172422" y="286666"/>
                  <a:pt x="167576" y="308472"/>
                </a:cubicBezTo>
                <a:cubicBezTo>
                  <a:pt x="165057" y="319808"/>
                  <a:pt x="164771" y="333311"/>
                  <a:pt x="156560" y="341523"/>
                </a:cubicBezTo>
                <a:cubicBezTo>
                  <a:pt x="137414" y="360669"/>
                  <a:pt x="50359" y="352540"/>
                  <a:pt x="46391" y="3525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30487" y="5102213"/>
            <a:ext cx="506776" cy="262673"/>
          </a:xfrm>
          <a:custGeom>
            <a:avLst/>
            <a:gdLst>
              <a:gd name="connsiteX0" fmla="*/ 506776 w 506776"/>
              <a:gd name="connsiteY0" fmla="*/ 31647 h 262673"/>
              <a:gd name="connsiteX1" fmla="*/ 484742 w 506776"/>
              <a:gd name="connsiteY1" fmla="*/ 64698 h 262673"/>
              <a:gd name="connsiteX2" fmla="*/ 440674 w 506776"/>
              <a:gd name="connsiteY2" fmla="*/ 130799 h 262673"/>
              <a:gd name="connsiteX3" fmla="*/ 407624 w 506776"/>
              <a:gd name="connsiteY3" fmla="*/ 141816 h 262673"/>
              <a:gd name="connsiteX4" fmla="*/ 165253 w 506776"/>
              <a:gd name="connsiteY4" fmla="*/ 130799 h 262673"/>
              <a:gd name="connsiteX5" fmla="*/ 154236 w 506776"/>
              <a:gd name="connsiteY5" fmla="*/ 97748 h 262673"/>
              <a:gd name="connsiteX6" fmla="*/ 198303 w 506776"/>
              <a:gd name="connsiteY6" fmla="*/ 20630 h 262673"/>
              <a:gd name="connsiteX7" fmla="*/ 308472 w 506776"/>
              <a:gd name="connsiteY7" fmla="*/ 31647 h 262673"/>
              <a:gd name="connsiteX8" fmla="*/ 264405 w 506776"/>
              <a:gd name="connsiteY8" fmla="*/ 218934 h 262673"/>
              <a:gd name="connsiteX9" fmla="*/ 176270 w 506776"/>
              <a:gd name="connsiteY9" fmla="*/ 240968 h 262673"/>
              <a:gd name="connsiteX10" fmla="*/ 0 w 506776"/>
              <a:gd name="connsiteY10" fmla="*/ 251985 h 26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776" h="262673">
                <a:moveTo>
                  <a:pt x="506776" y="31647"/>
                </a:moveTo>
                <a:cubicBezTo>
                  <a:pt x="499431" y="42664"/>
                  <a:pt x="490664" y="52855"/>
                  <a:pt x="484742" y="64698"/>
                </a:cubicBezTo>
                <a:cubicBezTo>
                  <a:pt x="464529" y="105124"/>
                  <a:pt x="487664" y="99472"/>
                  <a:pt x="440674" y="130799"/>
                </a:cubicBezTo>
                <a:cubicBezTo>
                  <a:pt x="431012" y="137241"/>
                  <a:pt x="418641" y="138144"/>
                  <a:pt x="407624" y="141816"/>
                </a:cubicBezTo>
                <a:cubicBezTo>
                  <a:pt x="326834" y="138144"/>
                  <a:pt x="244931" y="144656"/>
                  <a:pt x="165253" y="130799"/>
                </a:cubicBezTo>
                <a:cubicBezTo>
                  <a:pt x="153812" y="128809"/>
                  <a:pt x="154236" y="109361"/>
                  <a:pt x="154236" y="97748"/>
                </a:cubicBezTo>
                <a:cubicBezTo>
                  <a:pt x="154236" y="24501"/>
                  <a:pt x="150782" y="36471"/>
                  <a:pt x="198303" y="20630"/>
                </a:cubicBezTo>
                <a:cubicBezTo>
                  <a:pt x="235026" y="24302"/>
                  <a:pt x="289484" y="0"/>
                  <a:pt x="308472" y="31647"/>
                </a:cubicBezTo>
                <a:cubicBezTo>
                  <a:pt x="344922" y="92397"/>
                  <a:pt x="319217" y="182392"/>
                  <a:pt x="264405" y="218934"/>
                </a:cubicBezTo>
                <a:cubicBezTo>
                  <a:pt x="249641" y="228777"/>
                  <a:pt x="184612" y="239114"/>
                  <a:pt x="176270" y="240968"/>
                </a:cubicBezTo>
                <a:cubicBezTo>
                  <a:pt x="78599" y="262673"/>
                  <a:pt x="178925" y="251985"/>
                  <a:pt x="0" y="2519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058925" y="5871990"/>
            <a:ext cx="185683" cy="371287"/>
          </a:xfrm>
          <a:custGeom>
            <a:avLst/>
            <a:gdLst>
              <a:gd name="connsiteX0" fmla="*/ 14781 w 185683"/>
              <a:gd name="connsiteY0" fmla="*/ 0 h 371287"/>
              <a:gd name="connsiteX1" fmla="*/ 80882 w 185683"/>
              <a:gd name="connsiteY1" fmla="*/ 22034 h 371287"/>
              <a:gd name="connsiteX2" fmla="*/ 146983 w 185683"/>
              <a:gd name="connsiteY2" fmla="*/ 66102 h 371287"/>
              <a:gd name="connsiteX3" fmla="*/ 158000 w 185683"/>
              <a:gd name="connsiteY3" fmla="*/ 187287 h 371287"/>
              <a:gd name="connsiteX4" fmla="*/ 124950 w 185683"/>
              <a:gd name="connsiteY4" fmla="*/ 198304 h 371287"/>
              <a:gd name="connsiteX5" fmla="*/ 14781 w 185683"/>
              <a:gd name="connsiteY5" fmla="*/ 176270 h 371287"/>
              <a:gd name="connsiteX6" fmla="*/ 25798 w 185683"/>
              <a:gd name="connsiteY6" fmla="*/ 121186 h 371287"/>
              <a:gd name="connsiteX7" fmla="*/ 124950 w 185683"/>
              <a:gd name="connsiteY7" fmla="*/ 143220 h 371287"/>
              <a:gd name="connsiteX8" fmla="*/ 135967 w 185683"/>
              <a:gd name="connsiteY8" fmla="*/ 176270 h 371287"/>
              <a:gd name="connsiteX9" fmla="*/ 135967 w 185683"/>
              <a:gd name="connsiteY9" fmla="*/ 330506 h 371287"/>
              <a:gd name="connsiteX10" fmla="*/ 102916 w 185683"/>
              <a:gd name="connsiteY10" fmla="*/ 363557 h 371287"/>
              <a:gd name="connsiteX11" fmla="*/ 14781 w 185683"/>
              <a:gd name="connsiteY11" fmla="*/ 363557 h 37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683" h="371287">
                <a:moveTo>
                  <a:pt x="14781" y="0"/>
                </a:moveTo>
                <a:cubicBezTo>
                  <a:pt x="36815" y="7345"/>
                  <a:pt x="61557" y="9151"/>
                  <a:pt x="80882" y="22034"/>
                </a:cubicBezTo>
                <a:lnTo>
                  <a:pt x="146983" y="66102"/>
                </a:lnTo>
                <a:cubicBezTo>
                  <a:pt x="159916" y="104901"/>
                  <a:pt x="185683" y="145762"/>
                  <a:pt x="158000" y="187287"/>
                </a:cubicBezTo>
                <a:cubicBezTo>
                  <a:pt x="151559" y="196949"/>
                  <a:pt x="135967" y="194632"/>
                  <a:pt x="124950" y="198304"/>
                </a:cubicBezTo>
                <a:cubicBezTo>
                  <a:pt x="88227" y="190959"/>
                  <a:pt x="44342" y="199262"/>
                  <a:pt x="14781" y="176270"/>
                </a:cubicBezTo>
                <a:cubicBezTo>
                  <a:pt x="0" y="164774"/>
                  <a:pt x="9540" y="130476"/>
                  <a:pt x="25798" y="121186"/>
                </a:cubicBezTo>
                <a:cubicBezTo>
                  <a:pt x="40084" y="113022"/>
                  <a:pt x="103600" y="136103"/>
                  <a:pt x="124950" y="143220"/>
                </a:cubicBezTo>
                <a:cubicBezTo>
                  <a:pt x="128622" y="154237"/>
                  <a:pt x="133151" y="165004"/>
                  <a:pt x="135967" y="176270"/>
                </a:cubicBezTo>
                <a:cubicBezTo>
                  <a:pt x="149695" y="231182"/>
                  <a:pt x="155816" y="270959"/>
                  <a:pt x="135967" y="330506"/>
                </a:cubicBezTo>
                <a:cubicBezTo>
                  <a:pt x="131040" y="345287"/>
                  <a:pt x="117947" y="359457"/>
                  <a:pt x="102916" y="363557"/>
                </a:cubicBezTo>
                <a:cubicBezTo>
                  <a:pt x="74573" y="371287"/>
                  <a:pt x="44159" y="363557"/>
                  <a:pt x="14781" y="3635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483865" y="5409282"/>
            <a:ext cx="495759" cy="243998"/>
          </a:xfrm>
          <a:custGeom>
            <a:avLst/>
            <a:gdLst>
              <a:gd name="connsiteX0" fmla="*/ 495759 w 495759"/>
              <a:gd name="connsiteY0" fmla="*/ 0 h 243998"/>
              <a:gd name="connsiteX1" fmla="*/ 451692 w 495759"/>
              <a:gd name="connsiteY1" fmla="*/ 132202 h 243998"/>
              <a:gd name="connsiteX2" fmla="*/ 418641 w 495759"/>
              <a:gd name="connsiteY2" fmla="*/ 154236 h 243998"/>
              <a:gd name="connsiteX3" fmla="*/ 198304 w 495759"/>
              <a:gd name="connsiteY3" fmla="*/ 143219 h 243998"/>
              <a:gd name="connsiteX4" fmla="*/ 176270 w 495759"/>
              <a:gd name="connsiteY4" fmla="*/ 77118 h 243998"/>
              <a:gd name="connsiteX5" fmla="*/ 187287 w 495759"/>
              <a:gd name="connsiteY5" fmla="*/ 44067 h 243998"/>
              <a:gd name="connsiteX6" fmla="*/ 253388 w 495759"/>
              <a:gd name="connsiteY6" fmla="*/ 11017 h 243998"/>
              <a:gd name="connsiteX7" fmla="*/ 308472 w 495759"/>
              <a:gd name="connsiteY7" fmla="*/ 22034 h 243998"/>
              <a:gd name="connsiteX8" fmla="*/ 319489 w 495759"/>
              <a:gd name="connsiteY8" fmla="*/ 66101 h 243998"/>
              <a:gd name="connsiteX9" fmla="*/ 275422 w 495759"/>
              <a:gd name="connsiteY9" fmla="*/ 231354 h 243998"/>
              <a:gd name="connsiteX10" fmla="*/ 242371 w 495759"/>
              <a:gd name="connsiteY10" fmla="*/ 242371 h 243998"/>
              <a:gd name="connsiteX11" fmla="*/ 77118 w 495759"/>
              <a:gd name="connsiteY11" fmla="*/ 231354 h 243998"/>
              <a:gd name="connsiteX12" fmla="*/ 55084 w 495759"/>
              <a:gd name="connsiteY12" fmla="*/ 198304 h 243998"/>
              <a:gd name="connsiteX13" fmla="*/ 11017 w 495759"/>
              <a:gd name="connsiteY13" fmla="*/ 99152 h 243998"/>
              <a:gd name="connsiteX14" fmla="*/ 0 w 495759"/>
              <a:gd name="connsiteY14" fmla="*/ 88135 h 24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759" h="243998">
                <a:moveTo>
                  <a:pt x="495759" y="0"/>
                </a:moveTo>
                <a:cubicBezTo>
                  <a:pt x="488460" y="43792"/>
                  <a:pt x="485847" y="98047"/>
                  <a:pt x="451692" y="132202"/>
                </a:cubicBezTo>
                <a:cubicBezTo>
                  <a:pt x="442329" y="141565"/>
                  <a:pt x="429658" y="146891"/>
                  <a:pt x="418641" y="154236"/>
                </a:cubicBezTo>
                <a:cubicBezTo>
                  <a:pt x="345195" y="150564"/>
                  <a:pt x="268380" y="165516"/>
                  <a:pt x="198304" y="143219"/>
                </a:cubicBezTo>
                <a:cubicBezTo>
                  <a:pt x="176172" y="136177"/>
                  <a:pt x="176270" y="77118"/>
                  <a:pt x="176270" y="77118"/>
                </a:cubicBezTo>
                <a:cubicBezTo>
                  <a:pt x="179942" y="66101"/>
                  <a:pt x="180032" y="53135"/>
                  <a:pt x="187287" y="44067"/>
                </a:cubicBezTo>
                <a:cubicBezTo>
                  <a:pt x="202818" y="24653"/>
                  <a:pt x="231617" y="18274"/>
                  <a:pt x="253388" y="11017"/>
                </a:cubicBezTo>
                <a:cubicBezTo>
                  <a:pt x="271749" y="14689"/>
                  <a:pt x="294087" y="10047"/>
                  <a:pt x="308472" y="22034"/>
                </a:cubicBezTo>
                <a:cubicBezTo>
                  <a:pt x="320104" y="31727"/>
                  <a:pt x="319489" y="50960"/>
                  <a:pt x="319489" y="66101"/>
                </a:cubicBezTo>
                <a:cubicBezTo>
                  <a:pt x="319489" y="144770"/>
                  <a:pt x="335403" y="191367"/>
                  <a:pt x="275422" y="231354"/>
                </a:cubicBezTo>
                <a:cubicBezTo>
                  <a:pt x="265759" y="237796"/>
                  <a:pt x="253388" y="238699"/>
                  <a:pt x="242371" y="242371"/>
                </a:cubicBezTo>
                <a:cubicBezTo>
                  <a:pt x="187287" y="238699"/>
                  <a:pt x="130857" y="243998"/>
                  <a:pt x="77118" y="231354"/>
                </a:cubicBezTo>
                <a:cubicBezTo>
                  <a:pt x="64229" y="228321"/>
                  <a:pt x="60461" y="210403"/>
                  <a:pt x="55084" y="198304"/>
                </a:cubicBezTo>
                <a:cubicBezTo>
                  <a:pt x="18545" y="116089"/>
                  <a:pt x="51818" y="153552"/>
                  <a:pt x="11017" y="99152"/>
                </a:cubicBezTo>
                <a:cubicBezTo>
                  <a:pt x="7901" y="94997"/>
                  <a:pt x="3672" y="91807"/>
                  <a:pt x="0" y="881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75855" y="5955812"/>
            <a:ext cx="411403" cy="172857"/>
          </a:xfrm>
          <a:custGeom>
            <a:avLst/>
            <a:gdLst>
              <a:gd name="connsiteX0" fmla="*/ 411403 w 411403"/>
              <a:gd name="connsiteY0" fmla="*/ 4313 h 172857"/>
              <a:gd name="connsiteX1" fmla="*/ 400386 w 411403"/>
              <a:gd name="connsiteY1" fmla="*/ 59398 h 172857"/>
              <a:gd name="connsiteX2" fmla="*/ 235133 w 411403"/>
              <a:gd name="connsiteY2" fmla="*/ 81431 h 172857"/>
              <a:gd name="connsiteX3" fmla="*/ 246150 w 411403"/>
              <a:gd name="connsiteY3" fmla="*/ 4313 h 172857"/>
              <a:gd name="connsiteX4" fmla="*/ 279200 w 411403"/>
              <a:gd name="connsiteY4" fmla="*/ 15330 h 172857"/>
              <a:gd name="connsiteX5" fmla="*/ 290217 w 411403"/>
              <a:gd name="connsiteY5" fmla="*/ 92448 h 172857"/>
              <a:gd name="connsiteX6" fmla="*/ 279200 w 411403"/>
              <a:gd name="connsiteY6" fmla="*/ 125499 h 172857"/>
              <a:gd name="connsiteX7" fmla="*/ 246150 w 411403"/>
              <a:gd name="connsiteY7" fmla="*/ 136516 h 172857"/>
              <a:gd name="connsiteX8" fmla="*/ 213099 w 411403"/>
              <a:gd name="connsiteY8" fmla="*/ 158549 h 172857"/>
              <a:gd name="connsiteX9" fmla="*/ 36829 w 411403"/>
              <a:gd name="connsiteY9" fmla="*/ 125499 h 172857"/>
              <a:gd name="connsiteX10" fmla="*/ 3779 w 411403"/>
              <a:gd name="connsiteY10" fmla="*/ 92448 h 172857"/>
              <a:gd name="connsiteX11" fmla="*/ 3779 w 411403"/>
              <a:gd name="connsiteY11" fmla="*/ 70415 h 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403" h="172857">
                <a:moveTo>
                  <a:pt x="411403" y="4313"/>
                </a:moveTo>
                <a:cubicBezTo>
                  <a:pt x="407731" y="22675"/>
                  <a:pt x="406961" y="41865"/>
                  <a:pt x="400386" y="59398"/>
                </a:cubicBezTo>
                <a:cubicBezTo>
                  <a:pt x="372456" y="133876"/>
                  <a:pt x="316827" y="87715"/>
                  <a:pt x="235133" y="81431"/>
                </a:cubicBezTo>
                <a:cubicBezTo>
                  <a:pt x="229605" y="59319"/>
                  <a:pt x="208109" y="19530"/>
                  <a:pt x="246150" y="4313"/>
                </a:cubicBezTo>
                <a:cubicBezTo>
                  <a:pt x="256932" y="0"/>
                  <a:pt x="268183" y="11658"/>
                  <a:pt x="279200" y="15330"/>
                </a:cubicBezTo>
                <a:cubicBezTo>
                  <a:pt x="308389" y="59113"/>
                  <a:pt x="305868" y="37670"/>
                  <a:pt x="290217" y="92448"/>
                </a:cubicBezTo>
                <a:cubicBezTo>
                  <a:pt x="287027" y="103614"/>
                  <a:pt x="287411" y="117287"/>
                  <a:pt x="279200" y="125499"/>
                </a:cubicBezTo>
                <a:cubicBezTo>
                  <a:pt x="270989" y="133710"/>
                  <a:pt x="256537" y="131323"/>
                  <a:pt x="246150" y="136516"/>
                </a:cubicBezTo>
                <a:cubicBezTo>
                  <a:pt x="234307" y="142437"/>
                  <a:pt x="224116" y="151205"/>
                  <a:pt x="213099" y="158549"/>
                </a:cubicBezTo>
                <a:cubicBezTo>
                  <a:pt x="114759" y="150985"/>
                  <a:pt x="93658" y="172857"/>
                  <a:pt x="36829" y="125499"/>
                </a:cubicBezTo>
                <a:cubicBezTo>
                  <a:pt x="24860" y="115525"/>
                  <a:pt x="11795" y="105808"/>
                  <a:pt x="3779" y="92448"/>
                </a:cubicBezTo>
                <a:cubicBezTo>
                  <a:pt x="0" y="86150"/>
                  <a:pt x="3779" y="77759"/>
                  <a:pt x="3779" y="7041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562600" y="59436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177928" y="6235547"/>
            <a:ext cx="418641" cy="264405"/>
          </a:xfrm>
          <a:custGeom>
            <a:avLst/>
            <a:gdLst>
              <a:gd name="connsiteX0" fmla="*/ 418641 w 418641"/>
              <a:gd name="connsiteY0" fmla="*/ 0 h 264405"/>
              <a:gd name="connsiteX1" fmla="*/ 385590 w 418641"/>
              <a:gd name="connsiteY1" fmla="*/ 110169 h 264405"/>
              <a:gd name="connsiteX2" fmla="*/ 363556 w 418641"/>
              <a:gd name="connsiteY2" fmla="*/ 154236 h 264405"/>
              <a:gd name="connsiteX3" fmla="*/ 275421 w 418641"/>
              <a:gd name="connsiteY3" fmla="*/ 165253 h 264405"/>
              <a:gd name="connsiteX4" fmla="*/ 187286 w 418641"/>
              <a:gd name="connsiteY4" fmla="*/ 154236 h 264405"/>
              <a:gd name="connsiteX5" fmla="*/ 165253 w 418641"/>
              <a:gd name="connsiteY5" fmla="*/ 121186 h 264405"/>
              <a:gd name="connsiteX6" fmla="*/ 176270 w 418641"/>
              <a:gd name="connsiteY6" fmla="*/ 11017 h 264405"/>
              <a:gd name="connsiteX7" fmla="*/ 253388 w 418641"/>
              <a:gd name="connsiteY7" fmla="*/ 22034 h 264405"/>
              <a:gd name="connsiteX8" fmla="*/ 264405 w 418641"/>
              <a:gd name="connsiteY8" fmla="*/ 66101 h 264405"/>
              <a:gd name="connsiteX9" fmla="*/ 253388 w 418641"/>
              <a:gd name="connsiteY9" fmla="*/ 176270 h 264405"/>
              <a:gd name="connsiteX10" fmla="*/ 220337 w 418641"/>
              <a:gd name="connsiteY10" fmla="*/ 209320 h 264405"/>
              <a:gd name="connsiteX11" fmla="*/ 187286 w 418641"/>
              <a:gd name="connsiteY11" fmla="*/ 231354 h 264405"/>
              <a:gd name="connsiteX12" fmla="*/ 77118 w 418641"/>
              <a:gd name="connsiteY12" fmla="*/ 264405 h 264405"/>
              <a:gd name="connsiteX13" fmla="*/ 0 w 418641"/>
              <a:gd name="connsiteY13" fmla="*/ 253388 h 2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8641" h="264405">
                <a:moveTo>
                  <a:pt x="418641" y="0"/>
                </a:moveTo>
                <a:cubicBezTo>
                  <a:pt x="410734" y="31627"/>
                  <a:pt x="399000" y="83349"/>
                  <a:pt x="385590" y="110169"/>
                </a:cubicBezTo>
                <a:cubicBezTo>
                  <a:pt x="378245" y="124858"/>
                  <a:pt x="378245" y="146892"/>
                  <a:pt x="363556" y="154236"/>
                </a:cubicBezTo>
                <a:cubicBezTo>
                  <a:pt x="337075" y="167477"/>
                  <a:pt x="304799" y="161581"/>
                  <a:pt x="275421" y="165253"/>
                </a:cubicBezTo>
                <a:cubicBezTo>
                  <a:pt x="246043" y="161581"/>
                  <a:pt x="214775" y="165232"/>
                  <a:pt x="187286" y="154236"/>
                </a:cubicBezTo>
                <a:cubicBezTo>
                  <a:pt x="174993" y="149319"/>
                  <a:pt x="166268" y="134387"/>
                  <a:pt x="165253" y="121186"/>
                </a:cubicBezTo>
                <a:cubicBezTo>
                  <a:pt x="162423" y="84389"/>
                  <a:pt x="172598" y="47740"/>
                  <a:pt x="176270" y="11017"/>
                </a:cubicBezTo>
                <a:cubicBezTo>
                  <a:pt x="201976" y="14689"/>
                  <a:pt x="231368" y="8272"/>
                  <a:pt x="253388" y="22034"/>
                </a:cubicBezTo>
                <a:cubicBezTo>
                  <a:pt x="266228" y="30059"/>
                  <a:pt x="264405" y="50960"/>
                  <a:pt x="264405" y="66101"/>
                </a:cubicBezTo>
                <a:cubicBezTo>
                  <a:pt x="264405" y="103007"/>
                  <a:pt x="264242" y="140996"/>
                  <a:pt x="253388" y="176270"/>
                </a:cubicBezTo>
                <a:cubicBezTo>
                  <a:pt x="248806" y="191161"/>
                  <a:pt x="232306" y="199346"/>
                  <a:pt x="220337" y="209320"/>
                </a:cubicBezTo>
                <a:cubicBezTo>
                  <a:pt x="210165" y="217796"/>
                  <a:pt x="199386" y="225976"/>
                  <a:pt x="187286" y="231354"/>
                </a:cubicBezTo>
                <a:cubicBezTo>
                  <a:pt x="152801" y="246681"/>
                  <a:pt x="113742" y="255249"/>
                  <a:pt x="77118" y="264405"/>
                </a:cubicBezTo>
                <a:lnTo>
                  <a:pt x="0" y="25338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718631" y="6341153"/>
            <a:ext cx="407624" cy="202866"/>
          </a:xfrm>
          <a:custGeom>
            <a:avLst/>
            <a:gdLst>
              <a:gd name="connsiteX0" fmla="*/ 407624 w 407624"/>
              <a:gd name="connsiteY0" fmla="*/ 103714 h 202866"/>
              <a:gd name="connsiteX1" fmla="*/ 308473 w 407624"/>
              <a:gd name="connsiteY1" fmla="*/ 158799 h 202866"/>
              <a:gd name="connsiteX2" fmla="*/ 209321 w 407624"/>
              <a:gd name="connsiteY2" fmla="*/ 147782 h 202866"/>
              <a:gd name="connsiteX3" fmla="*/ 176270 w 407624"/>
              <a:gd name="connsiteY3" fmla="*/ 136765 h 202866"/>
              <a:gd name="connsiteX4" fmla="*/ 154236 w 407624"/>
              <a:gd name="connsiteY4" fmla="*/ 92698 h 202866"/>
              <a:gd name="connsiteX5" fmla="*/ 165253 w 407624"/>
              <a:gd name="connsiteY5" fmla="*/ 15580 h 202866"/>
              <a:gd name="connsiteX6" fmla="*/ 242371 w 407624"/>
              <a:gd name="connsiteY6" fmla="*/ 26596 h 202866"/>
              <a:gd name="connsiteX7" fmla="*/ 231355 w 407624"/>
              <a:gd name="connsiteY7" fmla="*/ 136765 h 202866"/>
              <a:gd name="connsiteX8" fmla="*/ 220338 w 407624"/>
              <a:gd name="connsiteY8" fmla="*/ 169816 h 202866"/>
              <a:gd name="connsiteX9" fmla="*/ 143220 w 407624"/>
              <a:gd name="connsiteY9" fmla="*/ 202866 h 202866"/>
              <a:gd name="connsiteX10" fmla="*/ 0 w 407624"/>
              <a:gd name="connsiteY10" fmla="*/ 191849 h 20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7624" h="202866">
                <a:moveTo>
                  <a:pt x="407624" y="103714"/>
                </a:moveTo>
                <a:cubicBezTo>
                  <a:pt x="331861" y="154224"/>
                  <a:pt x="366645" y="139408"/>
                  <a:pt x="308473" y="158799"/>
                </a:cubicBezTo>
                <a:cubicBezTo>
                  <a:pt x="275422" y="155127"/>
                  <a:pt x="242123" y="153249"/>
                  <a:pt x="209321" y="147782"/>
                </a:cubicBezTo>
                <a:cubicBezTo>
                  <a:pt x="197866" y="145873"/>
                  <a:pt x="184482" y="144977"/>
                  <a:pt x="176270" y="136765"/>
                </a:cubicBezTo>
                <a:cubicBezTo>
                  <a:pt x="164657" y="125152"/>
                  <a:pt x="161581" y="107387"/>
                  <a:pt x="154236" y="92698"/>
                </a:cubicBezTo>
                <a:cubicBezTo>
                  <a:pt x="157908" y="66992"/>
                  <a:pt x="144479" y="31160"/>
                  <a:pt x="165253" y="15580"/>
                </a:cubicBezTo>
                <a:cubicBezTo>
                  <a:pt x="186026" y="0"/>
                  <a:pt x="229937" y="3800"/>
                  <a:pt x="242371" y="26596"/>
                </a:cubicBezTo>
                <a:cubicBezTo>
                  <a:pt x="260044" y="58996"/>
                  <a:pt x="236967" y="100288"/>
                  <a:pt x="231355" y="136765"/>
                </a:cubicBezTo>
                <a:cubicBezTo>
                  <a:pt x="229589" y="148243"/>
                  <a:pt x="227593" y="160748"/>
                  <a:pt x="220338" y="169816"/>
                </a:cubicBezTo>
                <a:cubicBezTo>
                  <a:pt x="201319" y="193590"/>
                  <a:pt x="169680" y="196251"/>
                  <a:pt x="143220" y="202866"/>
                </a:cubicBezTo>
                <a:lnTo>
                  <a:pt x="0" y="19184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96598" y="5618006"/>
            <a:ext cx="440674" cy="194417"/>
          </a:xfrm>
          <a:custGeom>
            <a:avLst/>
            <a:gdLst>
              <a:gd name="connsiteX0" fmla="*/ 440674 w 440674"/>
              <a:gd name="connsiteY0" fmla="*/ 66698 h 194417"/>
              <a:gd name="connsiteX1" fmla="*/ 418641 w 440674"/>
              <a:gd name="connsiteY1" fmla="*/ 110765 h 194417"/>
              <a:gd name="connsiteX2" fmla="*/ 176269 w 440674"/>
              <a:gd name="connsiteY2" fmla="*/ 132799 h 194417"/>
              <a:gd name="connsiteX3" fmla="*/ 143219 w 440674"/>
              <a:gd name="connsiteY3" fmla="*/ 99748 h 194417"/>
              <a:gd name="connsiteX4" fmla="*/ 143219 w 440674"/>
              <a:gd name="connsiteY4" fmla="*/ 11613 h 194417"/>
              <a:gd name="connsiteX5" fmla="*/ 176269 w 440674"/>
              <a:gd name="connsiteY5" fmla="*/ 596 h 194417"/>
              <a:gd name="connsiteX6" fmla="*/ 253388 w 440674"/>
              <a:gd name="connsiteY6" fmla="*/ 11613 h 194417"/>
              <a:gd name="connsiteX7" fmla="*/ 264404 w 440674"/>
              <a:gd name="connsiteY7" fmla="*/ 44664 h 194417"/>
              <a:gd name="connsiteX8" fmla="*/ 253388 w 440674"/>
              <a:gd name="connsiteY8" fmla="*/ 121782 h 194417"/>
              <a:gd name="connsiteX9" fmla="*/ 187286 w 440674"/>
              <a:gd name="connsiteY9" fmla="*/ 176866 h 194417"/>
              <a:gd name="connsiteX10" fmla="*/ 33050 w 440674"/>
              <a:gd name="connsiteY10" fmla="*/ 165849 h 194417"/>
              <a:gd name="connsiteX11" fmla="*/ 0 w 440674"/>
              <a:gd name="connsiteY11" fmla="*/ 132799 h 19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674" h="194417">
                <a:moveTo>
                  <a:pt x="440674" y="66698"/>
                </a:moveTo>
                <a:cubicBezTo>
                  <a:pt x="433330" y="81387"/>
                  <a:pt x="428186" y="97401"/>
                  <a:pt x="418641" y="110765"/>
                </a:cubicBezTo>
                <a:cubicBezTo>
                  <a:pt x="358890" y="194417"/>
                  <a:pt x="299325" y="139276"/>
                  <a:pt x="176269" y="132799"/>
                </a:cubicBezTo>
                <a:cubicBezTo>
                  <a:pt x="165252" y="121782"/>
                  <a:pt x="151861" y="112712"/>
                  <a:pt x="143219" y="99748"/>
                </a:cubicBezTo>
                <a:cubicBezTo>
                  <a:pt x="127430" y="76065"/>
                  <a:pt x="128070" y="34336"/>
                  <a:pt x="143219" y="11613"/>
                </a:cubicBezTo>
                <a:cubicBezTo>
                  <a:pt x="149660" y="1951"/>
                  <a:pt x="165252" y="4268"/>
                  <a:pt x="176269" y="596"/>
                </a:cubicBezTo>
                <a:cubicBezTo>
                  <a:pt x="201975" y="4268"/>
                  <a:pt x="230162" y="0"/>
                  <a:pt x="253388" y="11613"/>
                </a:cubicBezTo>
                <a:cubicBezTo>
                  <a:pt x="263775" y="16806"/>
                  <a:pt x="264404" y="33051"/>
                  <a:pt x="264404" y="44664"/>
                </a:cubicBezTo>
                <a:cubicBezTo>
                  <a:pt x="264404" y="70631"/>
                  <a:pt x="263032" y="97672"/>
                  <a:pt x="253388" y="121782"/>
                </a:cubicBezTo>
                <a:cubicBezTo>
                  <a:pt x="245676" y="141062"/>
                  <a:pt x="203811" y="165850"/>
                  <a:pt x="187286" y="176866"/>
                </a:cubicBezTo>
                <a:cubicBezTo>
                  <a:pt x="135874" y="173194"/>
                  <a:pt x="83223" y="177654"/>
                  <a:pt x="33050" y="165849"/>
                </a:cubicBezTo>
                <a:cubicBezTo>
                  <a:pt x="17884" y="162281"/>
                  <a:pt x="0" y="132799"/>
                  <a:pt x="0" y="13279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718631" y="4943413"/>
            <a:ext cx="407624" cy="150825"/>
          </a:xfrm>
          <a:custGeom>
            <a:avLst/>
            <a:gdLst>
              <a:gd name="connsiteX0" fmla="*/ 407624 w 407624"/>
              <a:gd name="connsiteY0" fmla="*/ 36211 h 150825"/>
              <a:gd name="connsiteX1" fmla="*/ 396608 w 407624"/>
              <a:gd name="connsiteY1" fmla="*/ 80279 h 150825"/>
              <a:gd name="connsiteX2" fmla="*/ 352540 w 407624"/>
              <a:gd name="connsiteY2" fmla="*/ 113329 h 150825"/>
              <a:gd name="connsiteX3" fmla="*/ 275422 w 407624"/>
              <a:gd name="connsiteY3" fmla="*/ 146380 h 150825"/>
              <a:gd name="connsiteX4" fmla="*/ 176270 w 407624"/>
              <a:gd name="connsiteY4" fmla="*/ 135363 h 150825"/>
              <a:gd name="connsiteX5" fmla="*/ 154236 w 407624"/>
              <a:gd name="connsiteY5" fmla="*/ 102312 h 150825"/>
              <a:gd name="connsiteX6" fmla="*/ 209321 w 407624"/>
              <a:gd name="connsiteY6" fmla="*/ 3160 h 150825"/>
              <a:gd name="connsiteX7" fmla="*/ 253388 w 407624"/>
              <a:gd name="connsiteY7" fmla="*/ 14177 h 150825"/>
              <a:gd name="connsiteX8" fmla="*/ 209321 w 407624"/>
              <a:gd name="connsiteY8" fmla="*/ 124346 h 150825"/>
              <a:gd name="connsiteX9" fmla="*/ 165253 w 407624"/>
              <a:gd name="connsiteY9" fmla="*/ 135363 h 150825"/>
              <a:gd name="connsiteX10" fmla="*/ 132203 w 407624"/>
              <a:gd name="connsiteY10" fmla="*/ 146380 h 150825"/>
              <a:gd name="connsiteX11" fmla="*/ 11017 w 407624"/>
              <a:gd name="connsiteY11" fmla="*/ 113329 h 150825"/>
              <a:gd name="connsiteX12" fmla="*/ 0 w 407624"/>
              <a:gd name="connsiteY12" fmla="*/ 102312 h 1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624" h="150825">
                <a:moveTo>
                  <a:pt x="407624" y="36211"/>
                </a:moveTo>
                <a:cubicBezTo>
                  <a:pt x="403952" y="50900"/>
                  <a:pt x="405409" y="67958"/>
                  <a:pt x="396608" y="80279"/>
                </a:cubicBezTo>
                <a:cubicBezTo>
                  <a:pt x="385936" y="95220"/>
                  <a:pt x="368111" y="103597"/>
                  <a:pt x="352540" y="113329"/>
                </a:cubicBezTo>
                <a:cubicBezTo>
                  <a:pt x="321421" y="132778"/>
                  <a:pt x="307553" y="135670"/>
                  <a:pt x="275422" y="146380"/>
                </a:cubicBezTo>
                <a:cubicBezTo>
                  <a:pt x="242371" y="142708"/>
                  <a:pt x="207522" y="146727"/>
                  <a:pt x="176270" y="135363"/>
                </a:cubicBezTo>
                <a:cubicBezTo>
                  <a:pt x="163826" y="130838"/>
                  <a:pt x="154236" y="115553"/>
                  <a:pt x="154236" y="102312"/>
                </a:cubicBezTo>
                <a:cubicBezTo>
                  <a:pt x="154236" y="29577"/>
                  <a:pt x="166740" y="31548"/>
                  <a:pt x="209321" y="3160"/>
                </a:cubicBezTo>
                <a:cubicBezTo>
                  <a:pt x="224010" y="6832"/>
                  <a:pt x="248072" y="0"/>
                  <a:pt x="253388" y="14177"/>
                </a:cubicBezTo>
                <a:cubicBezTo>
                  <a:pt x="268292" y="53923"/>
                  <a:pt x="243857" y="104611"/>
                  <a:pt x="209321" y="124346"/>
                </a:cubicBezTo>
                <a:cubicBezTo>
                  <a:pt x="196175" y="131858"/>
                  <a:pt x="179812" y="131203"/>
                  <a:pt x="165253" y="135363"/>
                </a:cubicBezTo>
                <a:cubicBezTo>
                  <a:pt x="154087" y="138553"/>
                  <a:pt x="143220" y="142708"/>
                  <a:pt x="132203" y="146380"/>
                </a:cubicBezTo>
                <a:cubicBezTo>
                  <a:pt x="48128" y="135870"/>
                  <a:pt x="61011" y="150825"/>
                  <a:pt x="11017" y="113329"/>
                </a:cubicBezTo>
                <a:cubicBezTo>
                  <a:pt x="6862" y="110213"/>
                  <a:pt x="3672" y="105984"/>
                  <a:pt x="0" y="1023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467778" y="5596250"/>
            <a:ext cx="440675" cy="164352"/>
          </a:xfrm>
          <a:custGeom>
            <a:avLst/>
            <a:gdLst>
              <a:gd name="connsiteX0" fmla="*/ 440675 w 440675"/>
              <a:gd name="connsiteY0" fmla="*/ 55403 h 164352"/>
              <a:gd name="connsiteX1" fmla="*/ 385591 w 440675"/>
              <a:gd name="connsiteY1" fmla="*/ 121504 h 164352"/>
              <a:gd name="connsiteX2" fmla="*/ 352540 w 440675"/>
              <a:gd name="connsiteY2" fmla="*/ 132521 h 164352"/>
              <a:gd name="connsiteX3" fmla="*/ 220338 w 440675"/>
              <a:gd name="connsiteY3" fmla="*/ 121504 h 164352"/>
              <a:gd name="connsiteX4" fmla="*/ 209321 w 440675"/>
              <a:gd name="connsiteY4" fmla="*/ 77437 h 164352"/>
              <a:gd name="connsiteX5" fmla="*/ 253388 w 440675"/>
              <a:gd name="connsiteY5" fmla="*/ 319 h 164352"/>
              <a:gd name="connsiteX6" fmla="*/ 286439 w 440675"/>
              <a:gd name="connsiteY6" fmla="*/ 11336 h 164352"/>
              <a:gd name="connsiteX7" fmla="*/ 242371 w 440675"/>
              <a:gd name="connsiteY7" fmla="*/ 110487 h 164352"/>
              <a:gd name="connsiteX8" fmla="*/ 209321 w 440675"/>
              <a:gd name="connsiteY8" fmla="*/ 132521 h 164352"/>
              <a:gd name="connsiteX9" fmla="*/ 0 w 440675"/>
              <a:gd name="connsiteY9" fmla="*/ 154555 h 16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675" h="164352">
                <a:moveTo>
                  <a:pt x="440675" y="55403"/>
                </a:moveTo>
                <a:cubicBezTo>
                  <a:pt x="424417" y="79790"/>
                  <a:pt x="411038" y="104539"/>
                  <a:pt x="385591" y="121504"/>
                </a:cubicBezTo>
                <a:cubicBezTo>
                  <a:pt x="375928" y="127946"/>
                  <a:pt x="363557" y="128849"/>
                  <a:pt x="352540" y="132521"/>
                </a:cubicBezTo>
                <a:cubicBezTo>
                  <a:pt x="308473" y="128849"/>
                  <a:pt x="261611" y="137378"/>
                  <a:pt x="220338" y="121504"/>
                </a:cubicBezTo>
                <a:cubicBezTo>
                  <a:pt x="206206" y="116069"/>
                  <a:pt x="209321" y="92578"/>
                  <a:pt x="209321" y="77437"/>
                </a:cubicBezTo>
                <a:cubicBezTo>
                  <a:pt x="209321" y="18444"/>
                  <a:pt x="214383" y="26322"/>
                  <a:pt x="253388" y="319"/>
                </a:cubicBezTo>
                <a:cubicBezTo>
                  <a:pt x="264405" y="3991"/>
                  <a:pt x="283920" y="0"/>
                  <a:pt x="286439" y="11336"/>
                </a:cubicBezTo>
                <a:cubicBezTo>
                  <a:pt x="306199" y="100254"/>
                  <a:pt x="290872" y="94320"/>
                  <a:pt x="242371" y="110487"/>
                </a:cubicBezTo>
                <a:cubicBezTo>
                  <a:pt x="231354" y="117832"/>
                  <a:pt x="221764" y="127996"/>
                  <a:pt x="209321" y="132521"/>
                </a:cubicBezTo>
                <a:cubicBezTo>
                  <a:pt x="121786" y="164352"/>
                  <a:pt x="98392" y="154555"/>
                  <a:pt x="0" y="15455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489812" y="4803513"/>
            <a:ext cx="467792" cy="262891"/>
          </a:xfrm>
          <a:custGeom>
            <a:avLst/>
            <a:gdLst>
              <a:gd name="connsiteX0" fmla="*/ 0 w 467792"/>
              <a:gd name="connsiteY0" fmla="*/ 198145 h 262891"/>
              <a:gd name="connsiteX1" fmla="*/ 220337 w 467792"/>
              <a:gd name="connsiteY1" fmla="*/ 154077 h 262891"/>
              <a:gd name="connsiteX2" fmla="*/ 242371 w 467792"/>
              <a:gd name="connsiteY2" fmla="*/ 110010 h 262891"/>
              <a:gd name="connsiteX3" fmla="*/ 231354 w 467792"/>
              <a:gd name="connsiteY3" fmla="*/ 32892 h 262891"/>
              <a:gd name="connsiteX4" fmla="*/ 132202 w 467792"/>
              <a:gd name="connsiteY4" fmla="*/ 43909 h 262891"/>
              <a:gd name="connsiteX5" fmla="*/ 132202 w 467792"/>
              <a:gd name="connsiteY5" fmla="*/ 154077 h 262891"/>
              <a:gd name="connsiteX6" fmla="*/ 198304 w 467792"/>
              <a:gd name="connsiteY6" fmla="*/ 209162 h 262891"/>
              <a:gd name="connsiteX7" fmla="*/ 231354 w 467792"/>
              <a:gd name="connsiteY7" fmla="*/ 220179 h 262891"/>
              <a:gd name="connsiteX8" fmla="*/ 297455 w 467792"/>
              <a:gd name="connsiteY8" fmla="*/ 253229 h 262891"/>
              <a:gd name="connsiteX9" fmla="*/ 385590 w 467792"/>
              <a:gd name="connsiteY9" fmla="*/ 242212 h 262891"/>
              <a:gd name="connsiteX10" fmla="*/ 407624 w 467792"/>
              <a:gd name="connsiteY10" fmla="*/ 209162 h 26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792" h="262891">
                <a:moveTo>
                  <a:pt x="0" y="198145"/>
                </a:moveTo>
                <a:cubicBezTo>
                  <a:pt x="168190" y="188801"/>
                  <a:pt x="170249" y="241732"/>
                  <a:pt x="220337" y="154077"/>
                </a:cubicBezTo>
                <a:cubicBezTo>
                  <a:pt x="228485" y="139818"/>
                  <a:pt x="235026" y="124699"/>
                  <a:pt x="242371" y="110010"/>
                </a:cubicBezTo>
                <a:cubicBezTo>
                  <a:pt x="238699" y="84304"/>
                  <a:pt x="245116" y="54912"/>
                  <a:pt x="231354" y="32892"/>
                </a:cubicBezTo>
                <a:cubicBezTo>
                  <a:pt x="210797" y="0"/>
                  <a:pt x="145580" y="38558"/>
                  <a:pt x="132202" y="43909"/>
                </a:cubicBezTo>
                <a:cubicBezTo>
                  <a:pt x="117607" y="87697"/>
                  <a:pt x="109186" y="96537"/>
                  <a:pt x="132202" y="154077"/>
                </a:cubicBezTo>
                <a:cubicBezTo>
                  <a:pt x="138293" y="169305"/>
                  <a:pt x="183157" y="201589"/>
                  <a:pt x="198304" y="209162"/>
                </a:cubicBezTo>
                <a:cubicBezTo>
                  <a:pt x="208691" y="214355"/>
                  <a:pt x="220967" y="214986"/>
                  <a:pt x="231354" y="220179"/>
                </a:cubicBezTo>
                <a:cubicBezTo>
                  <a:pt x="316780" y="262891"/>
                  <a:pt x="214383" y="225538"/>
                  <a:pt x="297455" y="253229"/>
                </a:cubicBezTo>
                <a:cubicBezTo>
                  <a:pt x="326833" y="249557"/>
                  <a:pt x="358535" y="254236"/>
                  <a:pt x="385590" y="242212"/>
                </a:cubicBezTo>
                <a:cubicBezTo>
                  <a:pt x="467792" y="205678"/>
                  <a:pt x="362850" y="209162"/>
                  <a:pt x="407624" y="2091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511846" y="6306479"/>
            <a:ext cx="396607" cy="182456"/>
          </a:xfrm>
          <a:custGeom>
            <a:avLst/>
            <a:gdLst>
              <a:gd name="connsiteX0" fmla="*/ 396607 w 396607"/>
              <a:gd name="connsiteY0" fmla="*/ 94321 h 182456"/>
              <a:gd name="connsiteX1" fmla="*/ 363556 w 396607"/>
              <a:gd name="connsiteY1" fmla="*/ 116355 h 182456"/>
              <a:gd name="connsiteX2" fmla="*/ 297455 w 396607"/>
              <a:gd name="connsiteY2" fmla="*/ 138388 h 182456"/>
              <a:gd name="connsiteX3" fmla="*/ 198303 w 396607"/>
              <a:gd name="connsiteY3" fmla="*/ 127372 h 182456"/>
              <a:gd name="connsiteX4" fmla="*/ 143219 w 396607"/>
              <a:gd name="connsiteY4" fmla="*/ 28220 h 182456"/>
              <a:gd name="connsiteX5" fmla="*/ 176270 w 396607"/>
              <a:gd name="connsiteY5" fmla="*/ 6186 h 182456"/>
              <a:gd name="connsiteX6" fmla="*/ 242371 w 396607"/>
              <a:gd name="connsiteY6" fmla="*/ 50254 h 182456"/>
              <a:gd name="connsiteX7" fmla="*/ 231354 w 396607"/>
              <a:gd name="connsiteY7" fmla="*/ 94321 h 182456"/>
              <a:gd name="connsiteX8" fmla="*/ 176270 w 396607"/>
              <a:gd name="connsiteY8" fmla="*/ 160422 h 182456"/>
              <a:gd name="connsiteX9" fmla="*/ 110168 w 396607"/>
              <a:gd name="connsiteY9" fmla="*/ 182456 h 182456"/>
              <a:gd name="connsiteX10" fmla="*/ 0 w 396607"/>
              <a:gd name="connsiteY10" fmla="*/ 171439 h 18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607" h="182456">
                <a:moveTo>
                  <a:pt x="396607" y="94321"/>
                </a:moveTo>
                <a:cubicBezTo>
                  <a:pt x="385590" y="101666"/>
                  <a:pt x="375656" y="110977"/>
                  <a:pt x="363556" y="116355"/>
                </a:cubicBezTo>
                <a:cubicBezTo>
                  <a:pt x="342332" y="125788"/>
                  <a:pt x="297455" y="138388"/>
                  <a:pt x="297455" y="138388"/>
                </a:cubicBezTo>
                <a:cubicBezTo>
                  <a:pt x="264404" y="134716"/>
                  <a:pt x="227582" y="143138"/>
                  <a:pt x="198303" y="127372"/>
                </a:cubicBezTo>
                <a:cubicBezTo>
                  <a:pt x="167526" y="110800"/>
                  <a:pt x="153958" y="60435"/>
                  <a:pt x="143219" y="28220"/>
                </a:cubicBezTo>
                <a:cubicBezTo>
                  <a:pt x="154236" y="20875"/>
                  <a:pt x="163162" y="8059"/>
                  <a:pt x="176270" y="6186"/>
                </a:cubicBezTo>
                <a:cubicBezTo>
                  <a:pt x="219573" y="0"/>
                  <a:pt x="223840" y="22457"/>
                  <a:pt x="242371" y="50254"/>
                </a:cubicBezTo>
                <a:cubicBezTo>
                  <a:pt x="238699" y="64943"/>
                  <a:pt x="237318" y="80404"/>
                  <a:pt x="231354" y="94321"/>
                </a:cubicBezTo>
                <a:cubicBezTo>
                  <a:pt x="224068" y="111320"/>
                  <a:pt x="191160" y="152150"/>
                  <a:pt x="176270" y="160422"/>
                </a:cubicBezTo>
                <a:cubicBezTo>
                  <a:pt x="155967" y="171701"/>
                  <a:pt x="110168" y="182456"/>
                  <a:pt x="110168" y="182456"/>
                </a:cubicBezTo>
                <a:lnTo>
                  <a:pt x="0" y="17143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283027" y="5583729"/>
            <a:ext cx="418640" cy="208768"/>
          </a:xfrm>
          <a:custGeom>
            <a:avLst/>
            <a:gdLst>
              <a:gd name="connsiteX0" fmla="*/ 0 w 418640"/>
              <a:gd name="connsiteY0" fmla="*/ 89958 h 208768"/>
              <a:gd name="connsiteX1" fmla="*/ 33050 w 418640"/>
              <a:gd name="connsiteY1" fmla="*/ 78941 h 208768"/>
              <a:gd name="connsiteX2" fmla="*/ 66101 w 418640"/>
              <a:gd name="connsiteY2" fmla="*/ 100975 h 208768"/>
              <a:gd name="connsiteX3" fmla="*/ 132202 w 418640"/>
              <a:gd name="connsiteY3" fmla="*/ 123008 h 208768"/>
              <a:gd name="connsiteX4" fmla="*/ 165253 w 418640"/>
              <a:gd name="connsiteY4" fmla="*/ 134025 h 208768"/>
              <a:gd name="connsiteX5" fmla="*/ 231354 w 418640"/>
              <a:gd name="connsiteY5" fmla="*/ 123008 h 208768"/>
              <a:gd name="connsiteX6" fmla="*/ 253387 w 418640"/>
              <a:gd name="connsiteY6" fmla="*/ 12840 h 208768"/>
              <a:gd name="connsiteX7" fmla="*/ 209320 w 418640"/>
              <a:gd name="connsiteY7" fmla="*/ 1823 h 208768"/>
              <a:gd name="connsiteX8" fmla="*/ 176269 w 418640"/>
              <a:gd name="connsiteY8" fmla="*/ 23857 h 208768"/>
              <a:gd name="connsiteX9" fmla="*/ 165253 w 418640"/>
              <a:gd name="connsiteY9" fmla="*/ 67924 h 208768"/>
              <a:gd name="connsiteX10" fmla="*/ 176269 w 418640"/>
              <a:gd name="connsiteY10" fmla="*/ 134025 h 208768"/>
              <a:gd name="connsiteX11" fmla="*/ 231354 w 418640"/>
              <a:gd name="connsiteY11" fmla="*/ 189110 h 208768"/>
              <a:gd name="connsiteX12" fmla="*/ 418640 w 418640"/>
              <a:gd name="connsiteY12" fmla="*/ 200126 h 20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640" h="208768">
                <a:moveTo>
                  <a:pt x="0" y="89958"/>
                </a:moveTo>
                <a:cubicBezTo>
                  <a:pt x="11017" y="86286"/>
                  <a:pt x="21595" y="77032"/>
                  <a:pt x="33050" y="78941"/>
                </a:cubicBezTo>
                <a:cubicBezTo>
                  <a:pt x="46111" y="81118"/>
                  <a:pt x="54001" y="95597"/>
                  <a:pt x="66101" y="100975"/>
                </a:cubicBezTo>
                <a:cubicBezTo>
                  <a:pt x="87325" y="110408"/>
                  <a:pt x="110168" y="115664"/>
                  <a:pt x="132202" y="123008"/>
                </a:cubicBezTo>
                <a:lnTo>
                  <a:pt x="165253" y="134025"/>
                </a:lnTo>
                <a:cubicBezTo>
                  <a:pt x="187287" y="130353"/>
                  <a:pt x="210942" y="132080"/>
                  <a:pt x="231354" y="123008"/>
                </a:cubicBezTo>
                <a:cubicBezTo>
                  <a:pt x="275785" y="103261"/>
                  <a:pt x="278241" y="52607"/>
                  <a:pt x="253387" y="12840"/>
                </a:cubicBezTo>
                <a:cubicBezTo>
                  <a:pt x="245362" y="0"/>
                  <a:pt x="224009" y="5495"/>
                  <a:pt x="209320" y="1823"/>
                </a:cubicBezTo>
                <a:cubicBezTo>
                  <a:pt x="198303" y="9168"/>
                  <a:pt x="183614" y="12840"/>
                  <a:pt x="176269" y="23857"/>
                </a:cubicBezTo>
                <a:cubicBezTo>
                  <a:pt x="167870" y="36455"/>
                  <a:pt x="165253" y="52783"/>
                  <a:pt x="165253" y="67924"/>
                </a:cubicBezTo>
                <a:cubicBezTo>
                  <a:pt x="165253" y="90262"/>
                  <a:pt x="169205" y="112834"/>
                  <a:pt x="176269" y="134025"/>
                </a:cubicBezTo>
                <a:cubicBezTo>
                  <a:pt x="183963" y="157108"/>
                  <a:pt x="208970" y="180716"/>
                  <a:pt x="231354" y="189110"/>
                </a:cubicBezTo>
                <a:cubicBezTo>
                  <a:pt x="283776" y="208768"/>
                  <a:pt x="375674" y="200126"/>
                  <a:pt x="418640" y="2001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272010" y="6345716"/>
            <a:ext cx="330506" cy="223821"/>
          </a:xfrm>
          <a:custGeom>
            <a:avLst/>
            <a:gdLst>
              <a:gd name="connsiteX0" fmla="*/ 0 w 330506"/>
              <a:gd name="connsiteY0" fmla="*/ 88135 h 223821"/>
              <a:gd name="connsiteX1" fmla="*/ 198303 w 330506"/>
              <a:gd name="connsiteY1" fmla="*/ 99151 h 223821"/>
              <a:gd name="connsiteX2" fmla="*/ 198303 w 330506"/>
              <a:gd name="connsiteY2" fmla="*/ 22033 h 223821"/>
              <a:gd name="connsiteX3" fmla="*/ 165253 w 330506"/>
              <a:gd name="connsiteY3" fmla="*/ 0 h 223821"/>
              <a:gd name="connsiteX4" fmla="*/ 143219 w 330506"/>
              <a:gd name="connsiteY4" fmla="*/ 99151 h 223821"/>
              <a:gd name="connsiteX5" fmla="*/ 154236 w 330506"/>
              <a:gd name="connsiteY5" fmla="*/ 143219 h 223821"/>
              <a:gd name="connsiteX6" fmla="*/ 231354 w 330506"/>
              <a:gd name="connsiteY6" fmla="*/ 198303 h 223821"/>
              <a:gd name="connsiteX7" fmla="*/ 330506 w 330506"/>
              <a:gd name="connsiteY7" fmla="*/ 220337 h 2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506" h="223821">
                <a:moveTo>
                  <a:pt x="0" y="88135"/>
                </a:moveTo>
                <a:cubicBezTo>
                  <a:pt x="108052" y="124151"/>
                  <a:pt x="42956" y="112097"/>
                  <a:pt x="198303" y="99151"/>
                </a:cubicBezTo>
                <a:cubicBezTo>
                  <a:pt x="208214" y="69419"/>
                  <a:pt x="219822" y="54312"/>
                  <a:pt x="198303" y="22033"/>
                </a:cubicBezTo>
                <a:cubicBezTo>
                  <a:pt x="190959" y="11016"/>
                  <a:pt x="176270" y="7344"/>
                  <a:pt x="165253" y="0"/>
                </a:cubicBezTo>
                <a:cubicBezTo>
                  <a:pt x="105658" y="19865"/>
                  <a:pt x="126828" y="805"/>
                  <a:pt x="143219" y="99151"/>
                </a:cubicBezTo>
                <a:cubicBezTo>
                  <a:pt x="145708" y="114086"/>
                  <a:pt x="146724" y="130072"/>
                  <a:pt x="154236" y="143219"/>
                </a:cubicBezTo>
                <a:cubicBezTo>
                  <a:pt x="170011" y="170827"/>
                  <a:pt x="203801" y="187282"/>
                  <a:pt x="231354" y="198303"/>
                </a:cubicBezTo>
                <a:cubicBezTo>
                  <a:pt x="295150" y="223821"/>
                  <a:pt x="280281" y="220337"/>
                  <a:pt x="330506" y="2203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06747" y="5866938"/>
            <a:ext cx="385590" cy="305992"/>
          </a:xfrm>
          <a:custGeom>
            <a:avLst/>
            <a:gdLst>
              <a:gd name="connsiteX0" fmla="*/ 0 w 385590"/>
              <a:gd name="connsiteY0" fmla="*/ 60137 h 305992"/>
              <a:gd name="connsiteX1" fmla="*/ 44067 w 385590"/>
              <a:gd name="connsiteY1" fmla="*/ 71154 h 305992"/>
              <a:gd name="connsiteX2" fmla="*/ 110169 w 385590"/>
              <a:gd name="connsiteY2" fmla="*/ 126238 h 305992"/>
              <a:gd name="connsiteX3" fmla="*/ 154236 w 385590"/>
              <a:gd name="connsiteY3" fmla="*/ 137255 h 305992"/>
              <a:gd name="connsiteX4" fmla="*/ 275422 w 385590"/>
              <a:gd name="connsiteY4" fmla="*/ 126238 h 305992"/>
              <a:gd name="connsiteX5" fmla="*/ 286439 w 385590"/>
              <a:gd name="connsiteY5" fmla="*/ 93187 h 305992"/>
              <a:gd name="connsiteX6" fmla="*/ 242371 w 385590"/>
              <a:gd name="connsiteY6" fmla="*/ 5052 h 305992"/>
              <a:gd name="connsiteX7" fmla="*/ 154236 w 385590"/>
              <a:gd name="connsiteY7" fmla="*/ 27086 h 305992"/>
              <a:gd name="connsiteX8" fmla="*/ 165253 w 385590"/>
              <a:gd name="connsiteY8" fmla="*/ 159289 h 305992"/>
              <a:gd name="connsiteX9" fmla="*/ 176270 w 385590"/>
              <a:gd name="connsiteY9" fmla="*/ 192339 h 305992"/>
              <a:gd name="connsiteX10" fmla="*/ 319489 w 385590"/>
              <a:gd name="connsiteY10" fmla="*/ 291491 h 305992"/>
              <a:gd name="connsiteX11" fmla="*/ 385590 w 385590"/>
              <a:gd name="connsiteY11" fmla="*/ 302508 h 3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590" h="305992">
                <a:moveTo>
                  <a:pt x="0" y="60137"/>
                </a:moveTo>
                <a:cubicBezTo>
                  <a:pt x="14689" y="63809"/>
                  <a:pt x="30921" y="63642"/>
                  <a:pt x="44067" y="71154"/>
                </a:cubicBezTo>
                <a:cubicBezTo>
                  <a:pt x="123479" y="116532"/>
                  <a:pt x="32711" y="93041"/>
                  <a:pt x="110169" y="126238"/>
                </a:cubicBezTo>
                <a:cubicBezTo>
                  <a:pt x="124086" y="132202"/>
                  <a:pt x="139547" y="133583"/>
                  <a:pt x="154236" y="137255"/>
                </a:cubicBezTo>
                <a:cubicBezTo>
                  <a:pt x="194631" y="133583"/>
                  <a:pt x="236942" y="139065"/>
                  <a:pt x="275422" y="126238"/>
                </a:cubicBezTo>
                <a:cubicBezTo>
                  <a:pt x="286439" y="122566"/>
                  <a:pt x="286439" y="104800"/>
                  <a:pt x="286439" y="93187"/>
                </a:cubicBezTo>
                <a:cubicBezTo>
                  <a:pt x="286439" y="22821"/>
                  <a:pt x="286187" y="34263"/>
                  <a:pt x="242371" y="5052"/>
                </a:cubicBezTo>
                <a:cubicBezTo>
                  <a:pt x="212993" y="12397"/>
                  <a:pt x="167779" y="0"/>
                  <a:pt x="154236" y="27086"/>
                </a:cubicBezTo>
                <a:cubicBezTo>
                  <a:pt x="134460" y="66638"/>
                  <a:pt x="159409" y="115456"/>
                  <a:pt x="165253" y="159289"/>
                </a:cubicBezTo>
                <a:cubicBezTo>
                  <a:pt x="166788" y="170800"/>
                  <a:pt x="169016" y="183271"/>
                  <a:pt x="176270" y="192339"/>
                </a:cubicBezTo>
                <a:cubicBezTo>
                  <a:pt x="244300" y="277376"/>
                  <a:pt x="235198" y="263394"/>
                  <a:pt x="319489" y="291491"/>
                </a:cubicBezTo>
                <a:cubicBezTo>
                  <a:pt x="362991" y="305992"/>
                  <a:pt x="340927" y="302508"/>
                  <a:pt x="385590" y="3025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45735" y="4957590"/>
            <a:ext cx="396607" cy="211443"/>
          </a:xfrm>
          <a:custGeom>
            <a:avLst/>
            <a:gdLst>
              <a:gd name="connsiteX0" fmla="*/ 0 w 396607"/>
              <a:gd name="connsiteY0" fmla="*/ 55085 h 211443"/>
              <a:gd name="connsiteX1" fmla="*/ 33051 w 396607"/>
              <a:gd name="connsiteY1" fmla="*/ 77118 h 211443"/>
              <a:gd name="connsiteX2" fmla="*/ 99152 w 396607"/>
              <a:gd name="connsiteY2" fmla="*/ 99152 h 211443"/>
              <a:gd name="connsiteX3" fmla="*/ 242371 w 396607"/>
              <a:gd name="connsiteY3" fmla="*/ 88135 h 211443"/>
              <a:gd name="connsiteX4" fmla="*/ 253388 w 396607"/>
              <a:gd name="connsiteY4" fmla="*/ 11017 h 211443"/>
              <a:gd name="connsiteX5" fmla="*/ 220337 w 396607"/>
              <a:gd name="connsiteY5" fmla="*/ 0 h 211443"/>
              <a:gd name="connsiteX6" fmla="*/ 187287 w 396607"/>
              <a:gd name="connsiteY6" fmla="*/ 11017 h 211443"/>
              <a:gd name="connsiteX7" fmla="*/ 176270 w 396607"/>
              <a:gd name="connsiteY7" fmla="*/ 99152 h 211443"/>
              <a:gd name="connsiteX8" fmla="*/ 198304 w 396607"/>
              <a:gd name="connsiteY8" fmla="*/ 132203 h 211443"/>
              <a:gd name="connsiteX9" fmla="*/ 231354 w 396607"/>
              <a:gd name="connsiteY9" fmla="*/ 143220 h 211443"/>
              <a:gd name="connsiteX10" fmla="*/ 264405 w 396607"/>
              <a:gd name="connsiteY10" fmla="*/ 176270 h 211443"/>
              <a:gd name="connsiteX11" fmla="*/ 396607 w 396607"/>
              <a:gd name="connsiteY11" fmla="*/ 198304 h 21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607" h="211443">
                <a:moveTo>
                  <a:pt x="0" y="55085"/>
                </a:moveTo>
                <a:cubicBezTo>
                  <a:pt x="11017" y="62429"/>
                  <a:pt x="20952" y="71741"/>
                  <a:pt x="33051" y="77118"/>
                </a:cubicBezTo>
                <a:cubicBezTo>
                  <a:pt x="54275" y="86551"/>
                  <a:pt x="99152" y="99152"/>
                  <a:pt x="99152" y="99152"/>
                </a:cubicBezTo>
                <a:cubicBezTo>
                  <a:pt x="146892" y="95480"/>
                  <a:pt x="196107" y="100472"/>
                  <a:pt x="242371" y="88135"/>
                </a:cubicBezTo>
                <a:cubicBezTo>
                  <a:pt x="274991" y="79436"/>
                  <a:pt x="265115" y="25676"/>
                  <a:pt x="253388" y="11017"/>
                </a:cubicBezTo>
                <a:cubicBezTo>
                  <a:pt x="246133" y="1949"/>
                  <a:pt x="231354" y="3672"/>
                  <a:pt x="220337" y="0"/>
                </a:cubicBezTo>
                <a:cubicBezTo>
                  <a:pt x="209320" y="3672"/>
                  <a:pt x="196355" y="3763"/>
                  <a:pt x="187287" y="11017"/>
                </a:cubicBezTo>
                <a:cubicBezTo>
                  <a:pt x="154799" y="37008"/>
                  <a:pt x="162751" y="63102"/>
                  <a:pt x="176270" y="99152"/>
                </a:cubicBezTo>
                <a:cubicBezTo>
                  <a:pt x="180919" y="111550"/>
                  <a:pt x="187965" y="123931"/>
                  <a:pt x="198304" y="132203"/>
                </a:cubicBezTo>
                <a:cubicBezTo>
                  <a:pt x="207372" y="139457"/>
                  <a:pt x="220337" y="139548"/>
                  <a:pt x="231354" y="143220"/>
                </a:cubicBezTo>
                <a:cubicBezTo>
                  <a:pt x="242371" y="154237"/>
                  <a:pt x="251727" y="167214"/>
                  <a:pt x="264405" y="176270"/>
                </a:cubicBezTo>
                <a:cubicBezTo>
                  <a:pt x="313647" y="211443"/>
                  <a:pt x="329797" y="198304"/>
                  <a:pt x="396607" y="1983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10130" y="5475383"/>
            <a:ext cx="319489" cy="256672"/>
          </a:xfrm>
          <a:custGeom>
            <a:avLst/>
            <a:gdLst>
              <a:gd name="connsiteX0" fmla="*/ 0 w 319489"/>
              <a:gd name="connsiteY0" fmla="*/ 0 h 256672"/>
              <a:gd name="connsiteX1" fmla="*/ 88135 w 319489"/>
              <a:gd name="connsiteY1" fmla="*/ 55084 h 256672"/>
              <a:gd name="connsiteX2" fmla="*/ 121186 w 319489"/>
              <a:gd name="connsiteY2" fmla="*/ 77118 h 256672"/>
              <a:gd name="connsiteX3" fmla="*/ 165253 w 319489"/>
              <a:gd name="connsiteY3" fmla="*/ 110169 h 256672"/>
              <a:gd name="connsiteX4" fmla="*/ 209321 w 319489"/>
              <a:gd name="connsiteY4" fmla="*/ 121186 h 256672"/>
              <a:gd name="connsiteX5" fmla="*/ 319489 w 319489"/>
              <a:gd name="connsiteY5" fmla="*/ 77118 h 256672"/>
              <a:gd name="connsiteX6" fmla="*/ 308472 w 319489"/>
              <a:gd name="connsiteY6" fmla="*/ 22034 h 256672"/>
              <a:gd name="connsiteX7" fmla="*/ 187287 w 319489"/>
              <a:gd name="connsiteY7" fmla="*/ 33051 h 256672"/>
              <a:gd name="connsiteX8" fmla="*/ 176270 w 319489"/>
              <a:gd name="connsiteY8" fmla="*/ 77118 h 256672"/>
              <a:gd name="connsiteX9" fmla="*/ 209321 w 319489"/>
              <a:gd name="connsiteY9" fmla="*/ 220337 h 256672"/>
              <a:gd name="connsiteX10" fmla="*/ 242371 w 319489"/>
              <a:gd name="connsiteY10" fmla="*/ 231354 h 256672"/>
              <a:gd name="connsiteX11" fmla="*/ 308472 w 319489"/>
              <a:gd name="connsiteY11" fmla="*/ 253388 h 2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489" h="256672">
                <a:moveTo>
                  <a:pt x="0" y="0"/>
                </a:moveTo>
                <a:cubicBezTo>
                  <a:pt x="57994" y="57994"/>
                  <a:pt x="4674" y="13354"/>
                  <a:pt x="88135" y="55084"/>
                </a:cubicBezTo>
                <a:cubicBezTo>
                  <a:pt x="99978" y="61005"/>
                  <a:pt x="110412" y="69422"/>
                  <a:pt x="121186" y="77118"/>
                </a:cubicBezTo>
                <a:cubicBezTo>
                  <a:pt x="136127" y="87790"/>
                  <a:pt x="148830" y="101957"/>
                  <a:pt x="165253" y="110169"/>
                </a:cubicBezTo>
                <a:cubicBezTo>
                  <a:pt x="178796" y="116941"/>
                  <a:pt x="194632" y="117514"/>
                  <a:pt x="209321" y="121186"/>
                </a:cubicBezTo>
                <a:cubicBezTo>
                  <a:pt x="258355" y="115738"/>
                  <a:pt x="319489" y="139324"/>
                  <a:pt x="319489" y="77118"/>
                </a:cubicBezTo>
                <a:cubicBezTo>
                  <a:pt x="319489" y="58393"/>
                  <a:pt x="312144" y="40395"/>
                  <a:pt x="308472" y="22034"/>
                </a:cubicBezTo>
                <a:cubicBezTo>
                  <a:pt x="268077" y="25706"/>
                  <a:pt x="224728" y="17450"/>
                  <a:pt x="187287" y="33051"/>
                </a:cubicBezTo>
                <a:cubicBezTo>
                  <a:pt x="173311" y="38874"/>
                  <a:pt x="176270" y="61977"/>
                  <a:pt x="176270" y="77118"/>
                </a:cubicBezTo>
                <a:cubicBezTo>
                  <a:pt x="176270" y="107663"/>
                  <a:pt x="171240" y="189872"/>
                  <a:pt x="209321" y="220337"/>
                </a:cubicBezTo>
                <a:cubicBezTo>
                  <a:pt x="218389" y="227591"/>
                  <a:pt x="231697" y="226780"/>
                  <a:pt x="242371" y="231354"/>
                </a:cubicBezTo>
                <a:cubicBezTo>
                  <a:pt x="301447" y="256672"/>
                  <a:pt x="266242" y="253388"/>
                  <a:pt x="308472" y="2533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938092" y="6224530"/>
            <a:ext cx="297277" cy="242371"/>
          </a:xfrm>
          <a:custGeom>
            <a:avLst/>
            <a:gdLst>
              <a:gd name="connsiteX0" fmla="*/ 0 w 297277"/>
              <a:gd name="connsiteY0" fmla="*/ 0 h 242371"/>
              <a:gd name="connsiteX1" fmla="*/ 11016 w 297277"/>
              <a:gd name="connsiteY1" fmla="*/ 33051 h 242371"/>
              <a:gd name="connsiteX2" fmla="*/ 88135 w 297277"/>
              <a:gd name="connsiteY2" fmla="*/ 77118 h 242371"/>
              <a:gd name="connsiteX3" fmla="*/ 231354 w 297277"/>
              <a:gd name="connsiteY3" fmla="*/ 88135 h 242371"/>
              <a:gd name="connsiteX4" fmla="*/ 187286 w 297277"/>
              <a:gd name="connsiteY4" fmla="*/ 11017 h 242371"/>
              <a:gd name="connsiteX5" fmla="*/ 110168 w 297277"/>
              <a:gd name="connsiteY5" fmla="*/ 22034 h 242371"/>
              <a:gd name="connsiteX6" fmla="*/ 88135 w 297277"/>
              <a:gd name="connsiteY6" fmla="*/ 55084 h 242371"/>
              <a:gd name="connsiteX7" fmla="*/ 132202 w 297277"/>
              <a:gd name="connsiteY7" fmla="*/ 220337 h 242371"/>
              <a:gd name="connsiteX8" fmla="*/ 165253 w 297277"/>
              <a:gd name="connsiteY8" fmla="*/ 231354 h 242371"/>
              <a:gd name="connsiteX9" fmla="*/ 187286 w 297277"/>
              <a:gd name="connsiteY9" fmla="*/ 242371 h 2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277" h="242371">
                <a:moveTo>
                  <a:pt x="0" y="0"/>
                </a:moveTo>
                <a:cubicBezTo>
                  <a:pt x="3672" y="11017"/>
                  <a:pt x="3582" y="24130"/>
                  <a:pt x="11016" y="33051"/>
                </a:cubicBezTo>
                <a:cubicBezTo>
                  <a:pt x="36668" y="63833"/>
                  <a:pt x="55188" y="66136"/>
                  <a:pt x="88135" y="77118"/>
                </a:cubicBezTo>
                <a:cubicBezTo>
                  <a:pt x="131129" y="105781"/>
                  <a:pt x="165886" y="139054"/>
                  <a:pt x="231354" y="88135"/>
                </a:cubicBezTo>
                <a:cubicBezTo>
                  <a:pt x="297277" y="36862"/>
                  <a:pt x="200536" y="15434"/>
                  <a:pt x="187286" y="11017"/>
                </a:cubicBezTo>
                <a:cubicBezTo>
                  <a:pt x="161580" y="14689"/>
                  <a:pt x="133897" y="11488"/>
                  <a:pt x="110168" y="22034"/>
                </a:cubicBezTo>
                <a:cubicBezTo>
                  <a:pt x="98069" y="27411"/>
                  <a:pt x="89016" y="41873"/>
                  <a:pt x="88135" y="55084"/>
                </a:cubicBezTo>
                <a:cubicBezTo>
                  <a:pt x="83113" y="130410"/>
                  <a:pt x="73988" y="181529"/>
                  <a:pt x="132202" y="220337"/>
                </a:cubicBezTo>
                <a:cubicBezTo>
                  <a:pt x="141865" y="226779"/>
                  <a:pt x="154471" y="227041"/>
                  <a:pt x="165253" y="231354"/>
                </a:cubicBezTo>
                <a:cubicBezTo>
                  <a:pt x="172877" y="234404"/>
                  <a:pt x="179942" y="238699"/>
                  <a:pt x="187286" y="2423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Matière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7467600" cy="1219200"/>
          </a:xfrm>
        </p:spPr>
        <p:txBody>
          <a:bodyPr/>
          <a:lstStyle/>
          <a:p>
            <a:r>
              <a:rPr lang="en-US" dirty="0" err="1" smtClean="0"/>
              <a:t>N’importe</a:t>
            </a:r>
            <a:r>
              <a:rPr lang="en-US" dirty="0" smtClean="0"/>
              <a:t> quoi qui </a:t>
            </a:r>
            <a:r>
              <a:rPr lang="en-US" dirty="0" err="1" smtClean="0"/>
              <a:t>prennent</a:t>
            </a:r>
            <a:r>
              <a:rPr lang="en-US" dirty="0" smtClean="0"/>
              <a:t> de </a:t>
            </a:r>
            <a:r>
              <a:rPr lang="en-US" dirty="0" err="1" smtClean="0"/>
              <a:t>l’éspace</a:t>
            </a:r>
            <a:r>
              <a:rPr lang="en-US" dirty="0" smtClean="0"/>
              <a:t> et qui a </a:t>
            </a:r>
            <a:r>
              <a:rPr lang="en-US" dirty="0" err="1" smtClean="0"/>
              <a:t>une</a:t>
            </a:r>
            <a:r>
              <a:rPr lang="en-US" dirty="0" smtClean="0"/>
              <a:t> masse.</a:t>
            </a:r>
            <a:endParaRPr lang="en-US" dirty="0"/>
          </a:p>
        </p:txBody>
      </p:sp>
      <p:pic>
        <p:nvPicPr>
          <p:cNvPr id="16386" name="Picture 2" descr="http://www.lcps.org/cms/lib4/VA01000195/Centricity/Domain/6825/in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523826" cy="429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124200"/>
            <a:ext cx="304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191000"/>
            <a:ext cx="685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029200"/>
            <a:ext cx="457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609600" y="6019800"/>
            <a:ext cx="457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429000"/>
            <a:ext cx="5334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4267200"/>
            <a:ext cx="609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5562600"/>
            <a:ext cx="5334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5791200"/>
            <a:ext cx="304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8400" y="5105400"/>
            <a:ext cx="304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4038600"/>
            <a:ext cx="533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4200" y="3581400"/>
            <a:ext cx="381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44196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6600" y="5334000"/>
            <a:ext cx="304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6248400"/>
            <a:ext cx="609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57600" y="3581400"/>
            <a:ext cx="762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33800" y="4495800"/>
            <a:ext cx="533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14800" y="5410200"/>
            <a:ext cx="304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9600" y="6248400"/>
            <a:ext cx="762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4400" y="3429000"/>
            <a:ext cx="304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95800" y="4495800"/>
            <a:ext cx="762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3581400"/>
            <a:ext cx="304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0200" y="4800600"/>
            <a:ext cx="609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58674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77000" y="5791200"/>
            <a:ext cx="609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6000" y="3886200"/>
            <a:ext cx="381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3200" y="3429000"/>
            <a:ext cx="533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81800" y="4648200"/>
            <a:ext cx="3048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43800" y="3505200"/>
            <a:ext cx="457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67600" y="4724400"/>
            <a:ext cx="914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67600" y="58674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0" y="26670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chemeClr val="bg1"/>
                </a:solidFill>
              </a:rPr>
              <a:t>Solide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Eventuellement</a:t>
            </a:r>
            <a:r>
              <a:rPr lang="en-US" dirty="0" smtClean="0"/>
              <a:t>,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sera </a:t>
            </a:r>
            <a:r>
              <a:rPr lang="en-US" dirty="0" err="1" smtClean="0"/>
              <a:t>assez</a:t>
            </a:r>
            <a:r>
              <a:rPr lang="en-US" dirty="0" smtClean="0"/>
              <a:t> fort pour </a:t>
            </a:r>
            <a:r>
              <a:rPr lang="en-US" dirty="0" err="1" smtClean="0"/>
              <a:t>briser</a:t>
            </a:r>
            <a:r>
              <a:rPr lang="en-US" dirty="0" smtClean="0"/>
              <a:t> les forces </a:t>
            </a:r>
            <a:r>
              <a:rPr lang="en-US" dirty="0" err="1" smtClean="0"/>
              <a:t>attirant</a:t>
            </a:r>
            <a:r>
              <a:rPr lang="en-US" dirty="0" smtClean="0"/>
              <a:t> qui </a:t>
            </a:r>
            <a:r>
              <a:rPr lang="en-US" dirty="0" err="1" smtClean="0"/>
              <a:t>tiennent</a:t>
            </a:r>
            <a:r>
              <a:rPr lang="en-US" dirty="0" smtClean="0"/>
              <a:t> les </a:t>
            </a:r>
            <a:r>
              <a:rPr lang="en-US" dirty="0" err="1" smtClean="0"/>
              <a:t>particules</a:t>
            </a:r>
            <a:r>
              <a:rPr lang="en-US" dirty="0" smtClean="0"/>
              <a:t> ensemble,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changeant</a:t>
            </a:r>
            <a:r>
              <a:rPr lang="en-US" dirty="0" smtClean="0"/>
              <a:t> </a:t>
            </a:r>
            <a:r>
              <a:rPr lang="en-US" dirty="0" err="1" smtClean="0"/>
              <a:t>l’état</a:t>
            </a:r>
            <a:r>
              <a:rPr lang="en-US" dirty="0" smtClean="0"/>
              <a:t> du substance. </a:t>
            </a:r>
          </a:p>
          <a:p>
            <a:endParaRPr lang="en-US" dirty="0" smtClean="0"/>
          </a:p>
          <a:p>
            <a:r>
              <a:rPr lang="en-US" dirty="0" err="1" smtClean="0"/>
              <a:t>L’opposé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vrai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thermique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 </a:t>
            </a:r>
            <a:r>
              <a:rPr lang="en-US" dirty="0" err="1" smtClean="0"/>
              <a:t>diminué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Activité</a:t>
            </a:r>
            <a:r>
              <a:rPr lang="en-US" dirty="0" smtClean="0"/>
              <a:t> 5-3C : Le </a:t>
            </a:r>
            <a:r>
              <a:rPr lang="en-US" dirty="0" err="1" smtClean="0"/>
              <a:t>problème</a:t>
            </a:r>
            <a:r>
              <a:rPr lang="en-US" dirty="0" smtClean="0"/>
              <a:t> du plateau</a:t>
            </a:r>
          </a:p>
          <a:p>
            <a:pPr lvl="1"/>
            <a:r>
              <a:rPr lang="en-US" dirty="0" smtClean="0"/>
              <a:t>Pg. 166-167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/>
          </a:bodyPr>
          <a:lstStyle/>
          <a:p>
            <a:r>
              <a:rPr lang="fr-CA" sz="3200" dirty="0" smtClean="0">
                <a:latin typeface="+mn-lt"/>
              </a:rPr>
              <a:t>Théorie particulaire de la matière </a:t>
            </a:r>
            <a:r>
              <a:rPr lang="fr-CA" sz="3200" b="1" dirty="0" smtClean="0">
                <a:latin typeface="+mn-lt"/>
              </a:rPr>
              <a:t>(TPM)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Toute</a:t>
            </a:r>
            <a:r>
              <a:rPr lang="en-US" dirty="0" smtClean="0"/>
              <a:t> </a:t>
            </a:r>
            <a:r>
              <a:rPr lang="en-US" dirty="0" err="1" smtClean="0"/>
              <a:t>matière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composé</a:t>
            </a:r>
            <a:r>
              <a:rPr lang="en-US" dirty="0" smtClean="0"/>
              <a:t> de petit </a:t>
            </a:r>
            <a:r>
              <a:rPr lang="en-US" dirty="0" err="1" smtClean="0"/>
              <a:t>particules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bougent</a:t>
            </a:r>
            <a:r>
              <a:rPr lang="en-US" dirty="0" smtClean="0"/>
              <a:t> tout le temps –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 plus </a:t>
            </a:r>
            <a:r>
              <a:rPr lang="en-US" dirty="0" err="1" smtClean="0"/>
              <a:t>d’énergie</a:t>
            </a:r>
            <a:r>
              <a:rPr lang="en-US" dirty="0" smtClean="0"/>
              <a:t>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, la plus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bougent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</a:t>
            </a:r>
            <a:r>
              <a:rPr lang="en-US" dirty="0" err="1" smtClean="0"/>
              <a:t>continué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y a de </a:t>
            </a:r>
            <a:r>
              <a:rPr lang="en-US" dirty="0" err="1" smtClean="0"/>
              <a:t>l’espace</a:t>
            </a:r>
            <a:r>
              <a:rPr lang="en-US" dirty="0" smtClean="0"/>
              <a:t> entre les </a:t>
            </a:r>
            <a:r>
              <a:rPr lang="en-US" dirty="0" err="1" smtClean="0"/>
              <a:t>particules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Il y a </a:t>
            </a:r>
            <a:r>
              <a:rPr lang="en-US" dirty="0" err="1" smtClean="0"/>
              <a:t>une</a:t>
            </a:r>
            <a:r>
              <a:rPr lang="en-US" dirty="0" smtClean="0"/>
              <a:t> force </a:t>
            </a:r>
            <a:r>
              <a:rPr lang="en-US" dirty="0" err="1" smtClean="0"/>
              <a:t>attirant</a:t>
            </a:r>
            <a:r>
              <a:rPr lang="en-US" dirty="0" smtClean="0"/>
              <a:t> entre les </a:t>
            </a:r>
            <a:r>
              <a:rPr lang="en-US" dirty="0" err="1" smtClean="0"/>
              <a:t>particules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substances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mêmes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différents</a:t>
            </a:r>
            <a:r>
              <a:rPr lang="en-US" dirty="0" smtClean="0"/>
              <a:t> des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autre</a:t>
            </a:r>
            <a:r>
              <a:rPr lang="en-US" dirty="0" smtClean="0"/>
              <a:t> substance.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44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température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moyenne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r>
              <a:rPr lang="en-US" dirty="0" smtClean="0"/>
              <a:t> des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substance.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95600"/>
            <a:ext cx="379819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pour </a:t>
            </a:r>
            <a:r>
              <a:rPr lang="en-US" dirty="0" err="1" smtClean="0"/>
              <a:t>discuter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	“</a:t>
            </a:r>
            <a:r>
              <a:rPr lang="en-US" dirty="0" err="1" smtClean="0"/>
              <a:t>Toutes</a:t>
            </a:r>
            <a:r>
              <a:rPr lang="en-US" dirty="0" smtClean="0"/>
              <a:t> les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verre</a:t>
            </a:r>
            <a:r>
              <a:rPr lang="en-US" dirty="0" smtClean="0"/>
              <a:t> </a:t>
            </a:r>
            <a:r>
              <a:rPr lang="en-US" dirty="0" err="1" smtClean="0"/>
              <a:t>d’eau</a:t>
            </a:r>
            <a:r>
              <a:rPr lang="en-US" dirty="0" smtClean="0"/>
              <a:t> 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température</a:t>
            </a:r>
            <a:r>
              <a:rPr lang="en-US" dirty="0" smtClean="0"/>
              <a:t> </a:t>
            </a:r>
            <a:r>
              <a:rPr lang="en-US" dirty="0" err="1" smtClean="0"/>
              <a:t>ambiante</a:t>
            </a:r>
            <a:r>
              <a:rPr lang="en-US" dirty="0" smtClean="0"/>
              <a:t> </a:t>
            </a:r>
            <a:r>
              <a:rPr lang="en-US" dirty="0" err="1" smtClean="0"/>
              <a:t>bougent</a:t>
            </a:r>
            <a:r>
              <a:rPr lang="en-US" dirty="0" smtClean="0"/>
              <a:t> à la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vitesse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citation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vraie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fausse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L’énergie</a:t>
            </a:r>
            <a:r>
              <a:rPr lang="en-US" dirty="0" smtClean="0"/>
              <a:t> du </a:t>
            </a:r>
            <a:r>
              <a:rPr lang="en-US" dirty="0" err="1" smtClean="0"/>
              <a:t>mouvement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température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mesure</a:t>
            </a:r>
            <a:r>
              <a:rPr lang="en-US" dirty="0" smtClean="0"/>
              <a:t> de la </a:t>
            </a:r>
            <a:r>
              <a:rPr lang="en-US" dirty="0" err="1" smtClean="0"/>
              <a:t>moyenne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des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substance.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267199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couleur</a:t>
            </a:r>
            <a:r>
              <a:rPr lang="en-US" dirty="0" smtClean="0"/>
              <a:t> </a:t>
            </a:r>
            <a:r>
              <a:rPr lang="en-US" dirty="0" err="1" smtClean="0"/>
              <a:t>représent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particule</a:t>
            </a:r>
            <a:r>
              <a:rPr lang="en-US" dirty="0" smtClean="0"/>
              <a:t> de </a:t>
            </a:r>
            <a:r>
              <a:rPr lang="en-US" dirty="0" err="1" smtClean="0"/>
              <a:t>vitesse</a:t>
            </a:r>
            <a:r>
              <a:rPr lang="en-US" dirty="0" smtClean="0"/>
              <a:t> </a:t>
            </a:r>
            <a:r>
              <a:rPr lang="en-US" dirty="0" err="1" smtClean="0"/>
              <a:t>varier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moyenne</a:t>
            </a:r>
            <a:r>
              <a:rPr lang="en-US" dirty="0" smtClean="0"/>
              <a:t> 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vitesses</a:t>
            </a:r>
            <a:r>
              <a:rPr lang="en-US" dirty="0" smtClean="0"/>
              <a:t> </a:t>
            </a:r>
            <a:r>
              <a:rPr lang="en-US" dirty="0" err="1" smtClean="0"/>
              <a:t>serait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température</a:t>
            </a:r>
            <a:r>
              <a:rPr lang="en-U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42165"/>
            <a:ext cx="3505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Activité</a:t>
            </a:r>
            <a:r>
              <a:rPr lang="en-US" dirty="0" smtClean="0"/>
              <a:t> 5-1 B, page 139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</a:t>
            </a:r>
            <a:r>
              <a:rPr lang="en-US" dirty="0" err="1" smtClean="0"/>
              <a:t>moyenne</a:t>
            </a:r>
            <a:endParaRPr lang="en-US" dirty="0" smtClean="0"/>
          </a:p>
          <a:p>
            <a:pPr lvl="1"/>
            <a:r>
              <a:rPr lang="en-US" dirty="0" smtClean="0"/>
              <a:t>#1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pratique</a:t>
            </a:r>
            <a:r>
              <a:rPr lang="en-US" dirty="0" smtClean="0"/>
              <a:t> (</a:t>
            </a:r>
            <a:r>
              <a:rPr lang="en-US" dirty="0" err="1" smtClean="0"/>
              <a:t>vérifies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réponse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#2 avec un </a:t>
            </a:r>
            <a:r>
              <a:rPr lang="en-US" dirty="0" err="1" smtClean="0"/>
              <a:t>partenaire</a:t>
            </a:r>
            <a:endParaRPr lang="en-US" dirty="0" smtClean="0"/>
          </a:p>
          <a:p>
            <a:pPr lvl="1"/>
            <a:r>
              <a:rPr lang="en-US" dirty="0" err="1" smtClean="0"/>
              <a:t>Qu’as-tu</a:t>
            </a:r>
            <a:r>
              <a:rPr lang="en-US" dirty="0" smtClean="0"/>
              <a:t> </a:t>
            </a:r>
            <a:r>
              <a:rPr lang="en-US" dirty="0" err="1" smtClean="0"/>
              <a:t>découvert</a:t>
            </a:r>
            <a:r>
              <a:rPr lang="en-US" dirty="0" smtClean="0"/>
              <a:t>? </a:t>
            </a:r>
            <a:r>
              <a:rPr lang="en-US" smtClean="0"/>
              <a:t>#1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620</TotalTime>
  <Words>426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 2</vt:lpstr>
      <vt:lpstr>Technic</vt:lpstr>
      <vt:lpstr>Chapitre 5 :  La théorie particulaire de la matière</vt:lpstr>
      <vt:lpstr>Matière</vt:lpstr>
      <vt:lpstr>Théorie particulaire de la matière (TPM)</vt:lpstr>
      <vt:lpstr>TPM continué…</vt:lpstr>
      <vt:lpstr>TPM continué</vt:lpstr>
      <vt:lpstr>Question pour discuter**</vt:lpstr>
      <vt:lpstr>L’énergie cinétique</vt:lpstr>
      <vt:lpstr>L’énergie cinétique continué</vt:lpstr>
      <vt:lpstr>Activité 5-1 B, page 139</vt:lpstr>
      <vt:lpstr>Les états de la matière</vt:lpstr>
      <vt:lpstr>Les 3 états de la matière :  une comparaison</vt:lpstr>
      <vt:lpstr>Dilatation vs. Contration</vt:lpstr>
      <vt:lpstr>Dilatation</vt:lpstr>
      <vt:lpstr>Contraction</vt:lpstr>
      <vt:lpstr>PowerPoint Presentation</vt:lpstr>
      <vt:lpstr>Démos…</vt:lpstr>
      <vt:lpstr>Les changements d’états</vt:lpstr>
      <vt:lpstr>Une graphique pour les changements d’états</vt:lpstr>
      <vt:lpstr>Les changements d’états et la TPM</vt:lpstr>
      <vt:lpstr>PowerPoint Presentation</vt:lpstr>
      <vt:lpstr>Lab</vt:lpstr>
    </vt:vector>
  </TitlesOfParts>
  <Company>ESDNL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5 :  Les scientifiques utilisent la théorie des particules de la matière pour décrire la température</dc:title>
  <dc:creator>tech</dc:creator>
  <cp:lastModifiedBy>Sarah Oakley</cp:lastModifiedBy>
  <cp:revision>61</cp:revision>
  <dcterms:created xsi:type="dcterms:W3CDTF">2014-03-26T13:43:08Z</dcterms:created>
  <dcterms:modified xsi:type="dcterms:W3CDTF">2016-01-11T13:41:04Z</dcterms:modified>
</cp:coreProperties>
</file>